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2"/>
    <p:sldMasterId id="2147483653" r:id="rId3"/>
    <p:sldMasterId id="2147483713" r:id="rId4"/>
    <p:sldMasterId id="214748371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9" r:id="rId7"/>
    <p:sldId id="435" r:id="rId8"/>
    <p:sldId id="426" r:id="rId9"/>
    <p:sldId id="436" r:id="rId10"/>
    <p:sldId id="438" r:id="rId11"/>
    <p:sldId id="437" r:id="rId12"/>
    <p:sldId id="305" r:id="rId13"/>
    <p:sldId id="434" r:id="rId14"/>
    <p:sldId id="439" r:id="rId15"/>
    <p:sldId id="312" r:id="rId16"/>
    <p:sldId id="306" r:id="rId17"/>
  </p:sldIdLst>
  <p:sldSz cx="9144000" cy="6858000" type="screen4x3"/>
  <p:notesSz cx="6875463" cy="93202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Crawley" initials="TC" lastIdx="34" clrIdx="0">
    <p:extLst>
      <p:ext uri="{19B8F6BF-5375-455C-9EA6-DF929625EA0E}">
        <p15:presenceInfo xmlns:p15="http://schemas.microsoft.com/office/powerpoint/2012/main" userId="S-1-5-21-62873138-147417396-2091147243-32479" providerId="AD"/>
      </p:ext>
    </p:extLst>
  </p:cmAuthor>
  <p:cmAuthor id="2" name="Stephen Sellers" initials="SS" lastIdx="12" clrIdx="1">
    <p:extLst>
      <p:ext uri="{19B8F6BF-5375-455C-9EA6-DF929625EA0E}">
        <p15:presenceInfo xmlns:p15="http://schemas.microsoft.com/office/powerpoint/2012/main" userId="f7999b0770586428" providerId="Windows Live"/>
      </p:ext>
    </p:extLst>
  </p:cmAuthor>
  <p:cmAuthor id="3" name="Julie Sharp" initials="JS" lastIdx="6" clrIdx="2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4" name="Andrew Chappell" initials="AC" lastIdx="5" clrIdx="3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5" name="Tony Crawley" initials="TC [2]" lastIdx="6" clrIdx="4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  <p:cmAuthor id="6" name="Julie Schofield" initials="JS" lastIdx="1" clrIdx="5">
    <p:extLst>
      <p:ext uri="{19B8F6BF-5375-455C-9EA6-DF929625EA0E}">
        <p15:presenceInfo xmlns:p15="http://schemas.microsoft.com/office/powerpoint/2012/main" userId="S::Julie.Brown@psaa.co.uk::7abbf0c1-30e9-466f-9a2a-7b8ba419c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995"/>
    <a:srgbClr val="006633"/>
    <a:srgbClr val="00FF00"/>
    <a:srgbClr val="8CD600"/>
    <a:srgbClr val="40516F"/>
    <a:srgbClr val="F5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792" autoAdjust="0"/>
  </p:normalViewPr>
  <p:slideViewPr>
    <p:cSldViewPr snapToGrid="0" snapToObjects="1">
      <p:cViewPr varScale="1">
        <p:scale>
          <a:sx n="110" d="100"/>
          <a:sy n="110" d="100"/>
        </p:scale>
        <p:origin x="1620" y="108"/>
      </p:cViewPr>
      <p:guideLst>
        <p:guide orient="horz" pos="414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00088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03" tIns="46051" rIns="92103" bIns="4605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427102"/>
            <a:ext cx="5500370" cy="4194096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4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6" name="Freeform 11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57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8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28" name="Freeform 9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pic>
        <p:nvPicPr>
          <p:cNvPr id="29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45" y="5842654"/>
            <a:ext cx="1825626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600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793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592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1" cy="944058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3685"/>
            <a:ext cx="8501910" cy="359630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4" indent="-342894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1" indent="-263521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67" indent="-273047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094" indent="-274315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0222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82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6316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1"/>
            <a:ext cx="7772400" cy="2387603"/>
          </a:xfrm>
          <a:prstGeom prst="rect">
            <a:avLst/>
          </a:prstGeom>
        </p:spPr>
        <p:txBody>
          <a:bodyPr anchor="b"/>
          <a:lstStyle>
            <a:lvl1pPr algn="ctr" defTabSz="474771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9062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2" y="1825624"/>
            <a:ext cx="7886701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5065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2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3432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9843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3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114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3097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8367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35" indent="-135647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2" indent="-158257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68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56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88793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8851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5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6" name="Freeform 11"/>
          <p:cNvSpPr/>
          <p:nvPr/>
        </p:nvSpPr>
        <p:spPr>
          <a:xfrm>
            <a:off x="-46039" y="4859338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285752" y="155984"/>
            <a:ext cx="8549081" cy="944059"/>
          </a:xfrm>
          <a:prstGeom prst="rect">
            <a:avLst/>
          </a:prstGeom>
        </p:spPr>
        <p:txBody>
          <a:bodyPr anchor="t"/>
          <a:lstStyle>
            <a:lvl1pPr defTabSz="457200"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45251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6633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897" indent="-342897" defTabSz="457200"/>
            <a:lvl2pPr marL="790574" indent="-333375" defTabSz="457200"/>
            <a:lvl3pPr marL="1181098" indent="-266698" defTabSz="457200"/>
            <a:lvl4pPr marL="1662545" indent="-290945" defTabSz="457200"/>
            <a:lvl5pPr marL="2148839" indent="-320038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0952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407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9443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56706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08668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05797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685800" y="1122364"/>
            <a:ext cx="7772400" cy="2387601"/>
          </a:xfrm>
          <a:prstGeom prst="rect">
            <a:avLst/>
          </a:prstGeom>
        </p:spPr>
        <p:txBody>
          <a:bodyPr anchor="b"/>
          <a:lstStyle>
            <a:lvl1pPr algn="ctr"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40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3749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1" y="1825624"/>
            <a:ext cx="7886703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12222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623890" y="1709742"/>
            <a:ext cx="7886703" cy="2852738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90" y="4589468"/>
            <a:ext cx="7886703" cy="1500190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6495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1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4586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5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3" y="1681167"/>
            <a:ext cx="3868341" cy="823914"/>
          </a:xfrm>
          <a:prstGeom prst="rect">
            <a:avLst/>
          </a:prstGeom>
        </p:spPr>
        <p:txBody>
          <a:bodyPr anchor="b"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7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452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57352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57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40" indent="-135651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9" indent="-158259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8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7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1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62252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64863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extBox 1"/>
          <p:cNvSpPr txBox="1"/>
          <p:nvPr/>
        </p:nvSpPr>
        <p:spPr>
          <a:xfrm>
            <a:off x="7352869" y="6382871"/>
            <a:ext cx="1308212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0" cy="944057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1" y="1383685"/>
            <a:ext cx="8501910" cy="3596306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7" indent="-263527" defTabSz="457205"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81" indent="-273053" defTabSz="457205">
              <a:buFontTx/>
              <a:defRPr sz="2363" b="1">
                <a:solidFill>
                  <a:srgbClr val="006633"/>
                </a:solidFill>
              </a:defRPr>
            </a:lvl4pPr>
            <a:lvl5pPr marL="2103146" indent="-274323" defTabSz="457205"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3061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spcBef>
                <a:spcPts val="619"/>
              </a:spcBef>
            </a:lvl1pPr>
            <a:lvl2pPr marL="790584" indent="-333378" defTabSz="457205">
              <a:spcBef>
                <a:spcPts val="619"/>
              </a:spcBef>
            </a:lvl2pPr>
            <a:lvl3pPr marL="1181114" indent="-266703" defTabSz="457205">
              <a:spcBef>
                <a:spcPts val="619"/>
              </a:spcBef>
            </a:lvl3pPr>
            <a:lvl4pPr marL="1658836" indent="-287219" defTabSz="457205">
              <a:spcBef>
                <a:spcPts val="619"/>
              </a:spcBef>
            </a:lvl4pPr>
            <a:lvl5pPr marL="2148866" indent="-320043" defTabSz="457205">
              <a:spcBef>
                <a:spcPts val="619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11722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90491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7839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4354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1" cy="2852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5963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4"/>
            <a:ext cx="7886701" cy="15001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17381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4"/>
            <a:ext cx="38862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5855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Text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1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1" cy="823913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624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64408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66235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1pPr>
            <a:lvl2pPr marL="718466" indent="-261259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2pPr>
            <a:lvl3pPr marL="1219215" indent="-304803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3pPr>
            <a:lvl4pPr marL="1737381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4pPr>
            <a:lvl5pPr marL="2194586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74077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6277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42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3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icture 1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21584" y="5836087"/>
            <a:ext cx="1825627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"/>
          <p:cNvSpPr txBox="1"/>
          <p:nvPr/>
        </p:nvSpPr>
        <p:spPr>
          <a:xfrm>
            <a:off x="7392875" y="6382871"/>
            <a:ext cx="1228208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/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51723"/>
            <a:ext cx="8229600" cy="477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6" y="6219328"/>
            <a:ext cx="276675" cy="27404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81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3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</p:sldLayoutIdLst>
  <p:transition spd="med"/>
  <p:txStyles>
    <p:titleStyle>
      <a:lvl1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894" marR="0" indent="-3428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65" marR="0" indent="-33337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1084" marR="0" indent="-2666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62524" marR="0" indent="-29094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8813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»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06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01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395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589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0u2GizenSCOaVXmAHJus2A" TargetMode="External"/><Relationship Id="rId2" Type="http://schemas.openxmlformats.org/officeDocument/2006/relationships/hyperlink" Target="https://us02web.zoom.us/webinar/register/WN_aM2F0QgZRjaUTEYUe0NP5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s02web.zoom.us/webinar/register/WN_iNxQsqyJT82K6TJZb3h3NQ" TargetMode="External"/><Relationship Id="rId4" Type="http://schemas.openxmlformats.org/officeDocument/2006/relationships/hyperlink" Target="https://us02web.zoom.us/webinar/register/WN_NOpk7gvZQyegMtkGSH4z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mailto:ap2@psaa.co.uk" TargetMode="Externa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www.psaa.co.uk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groups/local-audit-liaison-committe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le 3"/>
          <p:cNvSpPr txBox="1">
            <a:spLocks noGrp="1"/>
          </p:cNvSpPr>
          <p:nvPr>
            <p:ph type="title"/>
          </p:nvPr>
        </p:nvSpPr>
        <p:spPr>
          <a:xfrm>
            <a:off x="198663" y="134485"/>
            <a:ext cx="8548690" cy="944565"/>
          </a:xfrm>
          <a:prstGeom prst="rect">
            <a:avLst/>
          </a:prstGeom>
        </p:spPr>
        <p:txBody>
          <a:bodyPr anchor="ctr"/>
          <a:lstStyle/>
          <a:p>
            <a:pPr>
              <a:defRPr sz="3600" u="none"/>
            </a:pPr>
            <a:r>
              <a:rPr lang="en-GB"/>
              <a:t>LAQF: WEBINAR</a:t>
            </a:r>
            <a:endParaRPr dirty="0"/>
          </a:p>
        </p:txBody>
      </p:sp>
      <p:sp>
        <p:nvSpPr>
          <p:cNvPr id="486" name="Subtitle 4"/>
          <p:cNvSpPr txBox="1">
            <a:spLocks noGrp="1"/>
          </p:cNvSpPr>
          <p:nvPr>
            <p:ph type="body" idx="1"/>
          </p:nvPr>
        </p:nvSpPr>
        <p:spPr>
          <a:xfrm>
            <a:off x="783144" y="1793329"/>
            <a:ext cx="8075106" cy="3525253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Understanding the new local audit system and how it is likely to develop over the next few years</a:t>
            </a:r>
            <a:endParaRPr sz="3200" dirty="0"/>
          </a:p>
          <a:p>
            <a:pPr>
              <a:spcBef>
                <a:spcPts val="900"/>
              </a:spcBef>
              <a:defRPr sz="4000"/>
            </a:pPr>
            <a:endParaRPr lang="en-GB" sz="2250" dirty="0"/>
          </a:p>
          <a:p>
            <a:pPr>
              <a:spcBef>
                <a:spcPts val="900"/>
              </a:spcBef>
              <a:defRPr sz="4000"/>
            </a:pPr>
            <a:endParaRPr sz="2250" dirty="0"/>
          </a:p>
          <a:p>
            <a:pPr>
              <a:spcBef>
                <a:spcPts val="900"/>
              </a:spcBef>
              <a:defRPr sz="4800"/>
            </a:pPr>
            <a:r>
              <a:rPr lang="en-GB" sz="2400" dirty="0"/>
              <a:t>20 October</a:t>
            </a:r>
            <a:r>
              <a:rPr sz="2400" dirty="0"/>
              <a:t>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392934"/>
          </a:xfrm>
        </p:spPr>
        <p:txBody>
          <a:bodyPr anchor="t" anchorCtr="0"/>
          <a:lstStyle/>
          <a:p>
            <a:pPr>
              <a:spcBef>
                <a:spcPts val="1800"/>
              </a:spcBef>
            </a:pPr>
            <a:r>
              <a:rPr lang="en-GB" sz="3600">
                <a:solidFill>
                  <a:srgbClr val="236995"/>
                </a:solidFill>
              </a:rPr>
              <a:t>Future webinars…</a:t>
            </a:r>
            <a:br>
              <a:rPr lang="en-GB" sz="3600" dirty="0">
                <a:solidFill>
                  <a:srgbClr val="236995"/>
                </a:solidFill>
              </a:rPr>
            </a:br>
            <a:br>
              <a:rPr lang="en-GB" sz="2400" dirty="0">
                <a:solidFill>
                  <a:srgbClr val="236995"/>
                </a:solidFill>
              </a:rPr>
            </a:br>
            <a:r>
              <a:rPr lang="en-GB" sz="2400" dirty="0"/>
              <a:t>Book using the links below…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34FC9A-DB9C-4F5B-B588-DD2A3DF5A77D}"/>
              </a:ext>
            </a:extLst>
          </p:cNvPr>
          <p:cNvSpPr/>
          <p:nvPr/>
        </p:nvSpPr>
        <p:spPr>
          <a:xfrm>
            <a:off x="403225" y="1479146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November 1-2pm</a:t>
            </a:r>
            <a:endParaRPr lang="en-GB" sz="21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06AF166-8CCB-4A28-B852-CBF8B6109AE2}"/>
              </a:ext>
            </a:extLst>
          </p:cNvPr>
          <p:cNvSpPr/>
          <p:nvPr/>
        </p:nvSpPr>
        <p:spPr>
          <a:xfrm>
            <a:off x="403225" y="2078186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Understanding and managing auditor/auditee changes during the lifecycle of an appointing period</a:t>
            </a: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EEE874-6DDF-4CA3-834E-5D90361154F0}"/>
              </a:ext>
            </a:extLst>
          </p:cNvPr>
          <p:cNvSpPr/>
          <p:nvPr/>
        </p:nvSpPr>
        <p:spPr>
          <a:xfrm>
            <a:off x="403225" y="2677226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January 1-2pm</a:t>
            </a:r>
            <a:endParaRPr lang="en-GB" sz="21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CD1FF1-8D30-49E9-9929-A07692A0E066}"/>
              </a:ext>
            </a:extLst>
          </p:cNvPr>
          <p:cNvSpPr/>
          <p:nvPr/>
        </p:nvSpPr>
        <p:spPr>
          <a:xfrm>
            <a:off x="403225" y="3276266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Understanding how we determine your audit fees and what might influence them over the next contract period</a:t>
            </a:r>
            <a:endParaRPr lang="en-GB" sz="17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F58FD5-590D-469B-BCB8-8F9767065ACD}"/>
              </a:ext>
            </a:extLst>
          </p:cNvPr>
          <p:cNvSpPr/>
          <p:nvPr/>
        </p:nvSpPr>
        <p:spPr>
          <a:xfrm>
            <a:off x="403225" y="3876403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February 1-2pm</a:t>
            </a:r>
            <a:endParaRPr lang="en-GB" sz="21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34AA32-D147-4033-BD16-DA06C6107636}"/>
              </a:ext>
            </a:extLst>
          </p:cNvPr>
          <p:cNvSpPr/>
          <p:nvPr/>
        </p:nvSpPr>
        <p:spPr>
          <a:xfrm>
            <a:off x="403225" y="4475443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Understanding the 2022 audit services procurement strategy</a:t>
            </a:r>
            <a:r>
              <a:rPr lang="en-GB" sz="17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0782FD-8C4C-42EA-A0C2-36B353E2623E}"/>
              </a:ext>
            </a:extLst>
          </p:cNvPr>
          <p:cNvSpPr/>
          <p:nvPr/>
        </p:nvSpPr>
        <p:spPr>
          <a:xfrm>
            <a:off x="403225" y="4866026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March 1-2pm</a:t>
            </a:r>
            <a:endParaRPr lang="en-GB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1BE43D-BA42-475F-956D-6434BB017740}"/>
              </a:ext>
            </a:extLst>
          </p:cNvPr>
          <p:cNvSpPr/>
          <p:nvPr/>
        </p:nvSpPr>
        <p:spPr>
          <a:xfrm>
            <a:off x="403225" y="5465066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Understanding our contract management arrangements</a:t>
            </a:r>
            <a:r>
              <a:rPr lang="en-GB" sz="17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</p:spTree>
    <p:extLst>
      <p:ext uri="{BB962C8B-B14F-4D97-AF65-F5344CB8AC3E}">
        <p14:creationId xmlns:p14="http://schemas.microsoft.com/office/powerpoint/2010/main" val="15555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591921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r>
              <a:rPr lang="en-GB" sz="3200" dirty="0">
                <a:sym typeface="Helvetica"/>
              </a:rPr>
              <a:t>Information about the developing scheme</a:t>
            </a:r>
            <a:endParaRPr sz="3200" dirty="0"/>
          </a:p>
        </p:txBody>
      </p:sp>
      <p:sp>
        <p:nvSpPr>
          <p:cNvPr id="5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360499" y="5676806"/>
            <a:ext cx="5768068" cy="546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dirty="0"/>
              <a:t>or email us at </a:t>
            </a:r>
            <a:r>
              <a:rPr lang="en-GB" sz="2700" dirty="0">
                <a:hlinkClick r:id="rId2"/>
              </a:rPr>
              <a:t>ap2@psaa.co.uk</a:t>
            </a:r>
            <a:r>
              <a:rPr lang="en-GB" sz="2700" dirty="0"/>
              <a:t> </a:t>
            </a:r>
          </a:p>
          <a:p>
            <a:pPr marL="0" indent="0">
              <a:buNone/>
            </a:pPr>
            <a:endParaRPr lang="en-GB" sz="146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A9235-6A95-40F2-A183-FDA2DA6D1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2" y="1054059"/>
            <a:ext cx="6849320" cy="4114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A4363A-C806-40A3-A773-ED5F27C91031}"/>
              </a:ext>
            </a:extLst>
          </p:cNvPr>
          <p:cNvSpPr txBox="1">
            <a:spLocks/>
          </p:cNvSpPr>
          <p:nvPr/>
        </p:nvSpPr>
        <p:spPr>
          <a:xfrm>
            <a:off x="2360499" y="5168859"/>
            <a:ext cx="3004345" cy="54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>
            <a:noAutofit/>
          </a:bodyPr>
          <a:lstStyle>
            <a:lvl1pPr marL="609606" marR="0" indent="-60960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05483" marR="0" indent="-592672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099759" marR="0" indent="-474138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949042" marR="0" indent="-510611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820207" marR="0" indent="-56896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463290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44569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625848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707127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457205" fontAlgn="auto">
              <a:spcBef>
                <a:spcPts val="619"/>
              </a:spcBef>
              <a:buNone/>
            </a:pPr>
            <a:r>
              <a:rPr lang="en-GB" sz="2700" kern="0" dirty="0">
                <a:hlinkClick r:id="rId4"/>
              </a:rPr>
              <a:t>www.psaa.co.uk</a:t>
            </a:r>
            <a:r>
              <a:rPr lang="en-GB" sz="2700" kern="0" dirty="0"/>
              <a:t>  </a:t>
            </a:r>
          </a:p>
          <a:p>
            <a:pPr marL="0" indent="0" defTabSz="457205" fontAlgn="auto">
              <a:spcBef>
                <a:spcPts val="619"/>
              </a:spcBef>
              <a:buNone/>
            </a:pPr>
            <a:endParaRPr lang="en-GB" sz="1463" kern="0" dirty="0"/>
          </a:p>
        </p:txBody>
      </p:sp>
    </p:spTree>
    <p:extLst>
      <p:ext uri="{BB962C8B-B14F-4D97-AF65-F5344CB8AC3E}">
        <p14:creationId xmlns:p14="http://schemas.microsoft.com/office/powerpoint/2010/main" val="19906856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063" dirty="0">
                <a:sym typeface="Helvetica"/>
              </a:rPr>
              <a:t>Closing comments</a:t>
            </a:r>
            <a:endParaRPr sz="5063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8915D1-9506-4BD5-A55D-611E1E16FB25}"/>
              </a:ext>
            </a:extLst>
          </p:cNvPr>
          <p:cNvSpPr txBox="1">
            <a:spLocks/>
          </p:cNvSpPr>
          <p:nvPr/>
        </p:nvSpPr>
        <p:spPr>
          <a:xfrm>
            <a:off x="174512" y="3569835"/>
            <a:ext cx="8774709" cy="104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716" tIns="25716" rIns="25716" bIns="25716" anchor="ctr">
            <a:normAutofit lnSpcReduction="10000"/>
          </a:bodyPr>
          <a:lstStyle>
            <a:lvl1pPr marL="0" marR="0" indent="0" algn="l" defTabSz="8128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23699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05" fontAlgn="auto"/>
            <a:r>
              <a:rPr lang="en-GB" sz="3263" kern="0" dirty="0">
                <a:solidFill>
                  <a:srgbClr val="6E6E6E">
                    <a:lumMod val="75000"/>
                  </a:srgbClr>
                </a:solidFill>
                <a:sym typeface="Helvetica"/>
              </a:rPr>
              <a:t>We value your feedback, so ask you to complete a short feedback form</a:t>
            </a:r>
            <a:endParaRPr lang="en-GB" sz="3263" kern="0" dirty="0">
              <a:solidFill>
                <a:srgbClr val="6E6E6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37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59192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BBD681-3A77-4806-BDA5-911F6A40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87623"/>
              </p:ext>
            </p:extLst>
          </p:nvPr>
        </p:nvGraphicFramePr>
        <p:xfrm>
          <a:off x="403224" y="1351076"/>
          <a:ext cx="8294803" cy="30172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07107">
                  <a:extLst>
                    <a:ext uri="{9D8B030D-6E8A-4147-A177-3AD203B41FA5}">
                      <a16:colId xmlns:a16="http://schemas.microsoft.com/office/drawing/2014/main" val="2636645887"/>
                    </a:ext>
                  </a:extLst>
                </a:gridCol>
                <a:gridCol w="5503680">
                  <a:extLst>
                    <a:ext uri="{9D8B030D-6E8A-4147-A177-3AD203B41FA5}">
                      <a16:colId xmlns:a16="http://schemas.microsoft.com/office/drawing/2014/main" val="1279299333"/>
                    </a:ext>
                  </a:extLst>
                </a:gridCol>
                <a:gridCol w="2184016">
                  <a:extLst>
                    <a:ext uri="{9D8B030D-6E8A-4147-A177-3AD203B41FA5}">
                      <a16:colId xmlns:a16="http://schemas.microsoft.com/office/drawing/2014/main" val="1849410458"/>
                    </a:ext>
                  </a:extLst>
                </a:gridCol>
              </a:tblGrid>
              <a:tr h="6034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Introduction &amp; Welcome 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80520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The local audit system today and looking forwards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Tony Crawley </a:t>
                      </a:r>
                    </a:p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Andrew Chappell,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36234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Q&amp;A panel session 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5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566316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13:55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Opting in to PSAA’s scheme from April 2023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Julie Schofield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Senior Manager,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5595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Closing comments 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36112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36995"/>
                </a:solidFill>
                <a:sym typeface="Helvetica"/>
              </a:rPr>
              <a:t>The new local audit system today and looking forwards </a:t>
            </a:r>
            <a:r>
              <a:rPr lang="en-GB" sz="2400" dirty="0">
                <a:sym typeface="Helvetica"/>
              </a:rPr>
              <a:t>RECAP: looking back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256211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2017 – local audit steady state; PSAA procurement for audits from 2018/19</a:t>
            </a:r>
          </a:p>
          <a:p>
            <a:pPr marL="5715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2018 – a very significant turning point for the audit industry</a:t>
            </a:r>
          </a:p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2020 – over 170 recommendations emerge from various Government reviews alongside very visible signs that local audit is under stress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 significant number of audit opinions not given by the publishing date</a:t>
            </a:r>
          </a:p>
          <a:p>
            <a:pPr marL="868362" lvl="1">
              <a:spcBef>
                <a:spcPts val="300"/>
              </a:spcBef>
              <a:buFont typeface="Arial" panose="020B0604020202020204" pitchFamily="34" charset="0"/>
              <a:buChar char="―"/>
            </a:pPr>
            <a:r>
              <a:rPr lang="en-GB" sz="1600" dirty="0"/>
              <a:t>2019/20 = 264 (55%) of which 70 (14%) are outstanding today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 shortage of audit staff with the requisite skills and experience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demanding regulatory requirements which increase the time and effort needed for an audit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local bodies entering more frequently into innovative transactions and capacity shortages in finance and other staff to deal with the volume and complexity of local government accounts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challenges posed by the pandemic including its implications for auditors’ work on their risk assessment and financial resilience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7393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36995"/>
                </a:solidFill>
                <a:sym typeface="Helvetica"/>
              </a:rPr>
              <a:t>The new local audit system today and looking forwards </a:t>
            </a:r>
            <a:r>
              <a:rPr lang="en-GB" sz="2400" kern="0" dirty="0">
                <a:uFill>
                  <a:solidFill>
                    <a:srgbClr val="000000"/>
                  </a:solidFill>
                </a:uFill>
              </a:rPr>
              <a:t>2021 – what a year so far….</a:t>
            </a:r>
            <a:endParaRPr lang="en-GB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362720" y="1419496"/>
            <a:ext cx="8531769" cy="388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Government’s response to the Redmond review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uFill>
                  <a:solidFill>
                    <a:srgbClr val="000000"/>
                  </a:solidFill>
                </a:uFill>
              </a:rPr>
              <a:t>NAO’s timeliness report 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PAC hearing and resulting report and recommendations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uFill>
                  <a:solidFill>
                    <a:srgbClr val="000000"/>
                  </a:solidFill>
                </a:uFill>
              </a:rPr>
              <a:t>Establishment of the Local Audit Liaison Committee (</a:t>
            </a:r>
            <a:r>
              <a:rPr lang="en-GB" sz="1800" kern="0" dirty="0">
                <a:uFill>
                  <a:solidFill>
                    <a:srgbClr val="000000"/>
                  </a:solidFill>
                </a:uFill>
                <a:hlinkClick r:id="rId2"/>
              </a:rPr>
              <a:t>public minutes</a:t>
            </a:r>
            <a:r>
              <a:rPr lang="en-GB" sz="1800" kern="0" dirty="0">
                <a:uFill>
                  <a:solidFill>
                    <a:srgbClr val="000000"/>
                  </a:solidFill>
                </a:uFill>
              </a:rPr>
              <a:t>)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DLUHC’s Local Audit Framework Technical consultation 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uFill>
                  <a:solidFill>
                    <a:srgbClr val="000000"/>
                  </a:solidFill>
                </a:uFill>
              </a:rPr>
              <a:t>Changes to the Appointing Person regulations in relation to fee setting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New Code of Audit Practice implemented</a:t>
            </a:r>
          </a:p>
          <a:p>
            <a:pPr marL="800100" lvl="1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All eligible bodies must commission a code-compliant audit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uFill>
                  <a:solidFill>
                    <a:srgbClr val="000000"/>
                  </a:solidFill>
                </a:uFill>
              </a:rPr>
              <a:t>Vast majority of 2020/21 audit opinions are delayed (only 9% were delivered)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EBEAA-6AB6-4C3C-86A1-CD4251FF315F}"/>
              </a:ext>
            </a:extLst>
          </p:cNvPr>
          <p:cNvSpPr txBox="1"/>
          <p:nvPr/>
        </p:nvSpPr>
        <p:spPr>
          <a:xfrm>
            <a:off x="1534159" y="4939937"/>
            <a:ext cx="67957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rIns="36000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It is clear that there are no quick fixes or easy solutions which we or other parties can simply take so returning to a more predictable and stable position will take some time and be gradual</a:t>
            </a:r>
            <a:endParaRPr lang="en-GB" sz="1600" kern="0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2944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58DDB49-4299-4E16-B1D3-6A634719F0DA}"/>
              </a:ext>
            </a:extLst>
          </p:cNvPr>
          <p:cNvSpPr/>
          <p:nvPr/>
        </p:nvSpPr>
        <p:spPr>
          <a:xfrm>
            <a:off x="83820" y="5753100"/>
            <a:ext cx="214122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B66899E-6D12-4B37-AD09-DFC576B013B3}"/>
              </a:ext>
            </a:extLst>
          </p:cNvPr>
          <p:cNvSpPr/>
          <p:nvPr/>
        </p:nvSpPr>
        <p:spPr>
          <a:xfrm>
            <a:off x="0" y="687483"/>
            <a:ext cx="9060180" cy="6170517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369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F177B-DB72-416B-B79A-B01C616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855618"/>
          </a:xfrm>
        </p:spPr>
        <p:txBody>
          <a:bodyPr/>
          <a:lstStyle/>
          <a:p>
            <a:r>
              <a:rPr lang="en-GB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Current</a:t>
            </a:r>
            <a:r>
              <a:rPr lang="en-GB" sz="2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 Local Audit Framework (pre-Redmond)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D921C-78F9-4A2D-84C2-BF9C0657D9FC}"/>
              </a:ext>
            </a:extLst>
          </p:cNvPr>
          <p:cNvSpPr/>
          <p:nvPr/>
        </p:nvSpPr>
        <p:spPr>
          <a:xfrm>
            <a:off x="5727309" y="2568948"/>
            <a:ext cx="2333897" cy="1297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PSAA (Appointing Person)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Opt-in national scheme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Management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686FF-FFBA-4A50-86AC-9D9D20B77C73}"/>
              </a:ext>
            </a:extLst>
          </p:cNvPr>
          <p:cNvSpPr/>
          <p:nvPr/>
        </p:nvSpPr>
        <p:spPr>
          <a:xfrm>
            <a:off x="3339541" y="3140232"/>
            <a:ext cx="2333897" cy="7504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BODIES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77A99-2EE5-4BD3-B81A-6BC341F46491}"/>
              </a:ext>
            </a:extLst>
          </p:cNvPr>
          <p:cNvSpPr/>
          <p:nvPr/>
        </p:nvSpPr>
        <p:spPr>
          <a:xfrm>
            <a:off x="1060478" y="3295915"/>
            <a:ext cx="2172098" cy="9769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FRC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of Local Auditors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9C672-FFBC-4658-9D8D-24036405AAA3}"/>
              </a:ext>
            </a:extLst>
          </p:cNvPr>
          <p:cNvSpPr/>
          <p:nvPr/>
        </p:nvSpPr>
        <p:spPr>
          <a:xfrm>
            <a:off x="3685678" y="1378750"/>
            <a:ext cx="1425857" cy="49714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MHCLG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27C96C-CE29-4D85-91B9-6407597C1A46}"/>
              </a:ext>
            </a:extLst>
          </p:cNvPr>
          <p:cNvSpPr txBox="1"/>
          <p:nvPr/>
        </p:nvSpPr>
        <p:spPr>
          <a:xfrm>
            <a:off x="3607850" y="2024187"/>
            <a:ext cx="1581514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Accounting Officer for Local Audit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33EFD-CCBE-4A8F-9895-05BE881E94E6}"/>
              </a:ext>
            </a:extLst>
          </p:cNvPr>
          <p:cNvSpPr/>
          <p:nvPr/>
        </p:nvSpPr>
        <p:spPr>
          <a:xfrm>
            <a:off x="5727309" y="1539815"/>
            <a:ext cx="2333897" cy="599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SAAA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Smaller Bodies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68BE9-1C81-4DC6-BA5C-150C79D5A19B}"/>
              </a:ext>
            </a:extLst>
          </p:cNvPr>
          <p:cNvSpPr/>
          <p:nvPr/>
        </p:nvSpPr>
        <p:spPr>
          <a:xfrm>
            <a:off x="2924354" y="5391571"/>
            <a:ext cx="3187339" cy="5900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Government Departments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HO, DeFRA, DHSC/NHSEI, HMT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3087D-2910-4396-8B5C-6E18EB0E8A4D}"/>
              </a:ext>
            </a:extLst>
          </p:cNvPr>
          <p:cNvSpPr/>
          <p:nvPr/>
        </p:nvSpPr>
        <p:spPr>
          <a:xfrm>
            <a:off x="3647188" y="4597829"/>
            <a:ext cx="1741673" cy="560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 Suppliers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7CF674-171B-41E3-91F3-5D562E9F3314}"/>
              </a:ext>
            </a:extLst>
          </p:cNvPr>
          <p:cNvSpPr/>
          <p:nvPr/>
        </p:nvSpPr>
        <p:spPr>
          <a:xfrm>
            <a:off x="1070547" y="1806074"/>
            <a:ext cx="2172098" cy="8212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NAO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of Audit Practice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for Auditors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71E7EE-AE6C-436F-8107-B8395743D564}"/>
              </a:ext>
            </a:extLst>
          </p:cNvPr>
          <p:cNvSpPr/>
          <p:nvPr/>
        </p:nvSpPr>
        <p:spPr>
          <a:xfrm>
            <a:off x="1082794" y="4488645"/>
            <a:ext cx="2172098" cy="8212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ICAEW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Firm and KAP registration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QAD reviews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6592AF-FDF4-457B-83AC-29FB06D185CA}"/>
              </a:ext>
            </a:extLst>
          </p:cNvPr>
          <p:cNvSpPr/>
          <p:nvPr/>
        </p:nvSpPr>
        <p:spPr>
          <a:xfrm>
            <a:off x="5673438" y="4078923"/>
            <a:ext cx="2333897" cy="7608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CIPFA/LASSAC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of Practice on Local Authority Accounting</a:t>
            </a:r>
          </a:p>
        </p:txBody>
      </p:sp>
    </p:spTree>
    <p:extLst>
      <p:ext uri="{BB962C8B-B14F-4D97-AF65-F5344CB8AC3E}">
        <p14:creationId xmlns:p14="http://schemas.microsoft.com/office/powerpoint/2010/main" val="339529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CB56B6-12EC-4909-817C-3A02776B5EB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234708" y="1042852"/>
            <a:ext cx="2293844" cy="21259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6DF177B-DB72-416B-B79A-B01C616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855618"/>
          </a:xfrm>
        </p:spPr>
        <p:txBody>
          <a:bodyPr/>
          <a:lstStyle/>
          <a:p>
            <a:r>
              <a:rPr lang="en-GB" sz="2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New Local Audit Framework?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76FD8-F2A9-4F96-BAC7-962DAE4D16BA}"/>
              </a:ext>
            </a:extLst>
          </p:cNvPr>
          <p:cNvSpPr/>
          <p:nvPr/>
        </p:nvSpPr>
        <p:spPr>
          <a:xfrm>
            <a:off x="775919" y="1565366"/>
            <a:ext cx="1393372" cy="3744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D921C-78F9-4A2D-84C2-BF9C0657D9FC}"/>
              </a:ext>
            </a:extLst>
          </p:cNvPr>
          <p:cNvSpPr/>
          <p:nvPr/>
        </p:nvSpPr>
        <p:spPr>
          <a:xfrm>
            <a:off x="6264951" y="3049089"/>
            <a:ext cx="2333897" cy="1297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PSAA (Appointing Person)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Opt-in national scheme</a:t>
            </a:r>
          </a:p>
          <a:p>
            <a:pPr algn="ctr">
              <a:spcBef>
                <a:spcPts val="60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98A03-1161-4E3C-9114-1976D03D38AB}"/>
              </a:ext>
            </a:extLst>
          </p:cNvPr>
          <p:cNvSpPr/>
          <p:nvPr/>
        </p:nvSpPr>
        <p:spPr>
          <a:xfrm>
            <a:off x="3371074" y="2868385"/>
            <a:ext cx="2333897" cy="187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Liaison Committee</a:t>
            </a:r>
          </a:p>
          <a:p>
            <a:pPr algn="ctr"/>
            <a:endParaRPr lang="en-GB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(DLUHC to chair in interim ahead of ARGA chair)</a:t>
            </a:r>
          </a:p>
          <a:p>
            <a:pPr algn="ctr"/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 between System Leader and Appointing Person on quality, pace and delivery issues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62209-781B-485D-8C65-933BB8BC82B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446480" y="1042852"/>
            <a:ext cx="2394856" cy="522514"/>
          </a:xfrm>
          <a:prstGeom prst="line">
            <a:avLst/>
          </a:prstGeom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138D26-EC02-40A1-8E6E-5461466E9BFC}"/>
              </a:ext>
            </a:extLst>
          </p:cNvPr>
          <p:cNvSpPr txBox="1"/>
          <p:nvPr/>
        </p:nvSpPr>
        <p:spPr>
          <a:xfrm>
            <a:off x="2519398" y="1107077"/>
            <a:ext cx="646159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dirty="0"/>
              <a:t>MOU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F43C30-149B-49E7-A8A5-AAE2A76A694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472605" y="1939834"/>
            <a:ext cx="1" cy="6825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0AE81D-C469-4F95-BCDD-2DE97C10F5EE}"/>
              </a:ext>
            </a:extLst>
          </p:cNvPr>
          <p:cNvSpPr txBox="1"/>
          <p:nvPr/>
        </p:nvSpPr>
        <p:spPr>
          <a:xfrm>
            <a:off x="775919" y="2047598"/>
            <a:ext cx="13933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ARGA sponsor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0F3128-2CD6-4A40-A70F-6A41AE8A0840}"/>
              </a:ext>
            </a:extLst>
          </p:cNvPr>
          <p:cNvSpPr txBox="1"/>
          <p:nvPr/>
        </p:nvSpPr>
        <p:spPr>
          <a:xfrm>
            <a:off x="5931394" y="1865602"/>
            <a:ext cx="71324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MOU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686FF-FFBA-4A50-86AC-9D9D20B77C73}"/>
              </a:ext>
            </a:extLst>
          </p:cNvPr>
          <p:cNvSpPr/>
          <p:nvPr/>
        </p:nvSpPr>
        <p:spPr>
          <a:xfrm>
            <a:off x="6230974" y="666206"/>
            <a:ext cx="2333897" cy="1297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BODIES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stakeholders will have to consider their needs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C6A95D-58BC-46A1-9C01-C3965328120E}"/>
              </a:ext>
            </a:extLst>
          </p:cNvPr>
          <p:cNvCxnSpPr>
            <a:stCxn id="4" idx="2"/>
          </p:cNvCxnSpPr>
          <p:nvPr/>
        </p:nvCxnSpPr>
        <p:spPr>
          <a:xfrm flipH="1">
            <a:off x="2169291" y="1230086"/>
            <a:ext cx="2368731" cy="14561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1A77A99-2EE5-4BD3-B81A-6BC341F46491}"/>
              </a:ext>
            </a:extLst>
          </p:cNvPr>
          <p:cNvSpPr/>
          <p:nvPr/>
        </p:nvSpPr>
        <p:spPr>
          <a:xfrm>
            <a:off x="305657" y="2622369"/>
            <a:ext cx="2333897" cy="2292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ARGA – Systems Leader</a:t>
            </a:r>
          </a:p>
          <a:p>
            <a:pPr algn="ctr"/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of Local Audit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&amp; Review of Local Audit performance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of Local Audit Practice</a:t>
            </a:r>
          </a:p>
          <a:p>
            <a:pPr algn="ctr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on state of Local Audit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9C672-FFBC-4658-9D8D-24036405AAA3}"/>
              </a:ext>
            </a:extLst>
          </p:cNvPr>
          <p:cNvSpPr/>
          <p:nvPr/>
        </p:nvSpPr>
        <p:spPr>
          <a:xfrm>
            <a:off x="3841336" y="855618"/>
            <a:ext cx="1393372" cy="3744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DLUHC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27C96C-CE29-4D85-91B9-6407597C1A46}"/>
              </a:ext>
            </a:extLst>
          </p:cNvPr>
          <p:cNvSpPr txBox="1"/>
          <p:nvPr/>
        </p:nvSpPr>
        <p:spPr>
          <a:xfrm>
            <a:off x="2616875" y="1678445"/>
            <a:ext cx="158151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Accounting Officer for Local Audit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96D911-36E5-49FF-98C2-ABF2F940A6F7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4538022" y="1230086"/>
            <a:ext cx="1" cy="163829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58DDB49-4299-4E16-B1D3-6A634719F0DA}"/>
              </a:ext>
            </a:extLst>
          </p:cNvPr>
          <p:cNvSpPr/>
          <p:nvPr/>
        </p:nvSpPr>
        <p:spPr>
          <a:xfrm>
            <a:off x="83820" y="5753100"/>
            <a:ext cx="2141220" cy="88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33EFD-CCBE-4A8F-9895-05BE881E94E6}"/>
              </a:ext>
            </a:extLst>
          </p:cNvPr>
          <p:cNvSpPr/>
          <p:nvPr/>
        </p:nvSpPr>
        <p:spPr>
          <a:xfrm>
            <a:off x="2056100" y="5607355"/>
            <a:ext cx="2333897" cy="5998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Bodies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CIPFA, ICAEW, NAO, LGA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68BE9-1C81-4DC6-BA5C-150C79D5A19B}"/>
              </a:ext>
            </a:extLst>
          </p:cNvPr>
          <p:cNvSpPr/>
          <p:nvPr/>
        </p:nvSpPr>
        <p:spPr>
          <a:xfrm>
            <a:off x="4476436" y="5614851"/>
            <a:ext cx="3187339" cy="5900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Government Departments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HO, DeFRA, DHSC/NHSEI, HMT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3087D-2910-4396-8B5C-6E18EB0E8A4D}"/>
              </a:ext>
            </a:extLst>
          </p:cNvPr>
          <p:cNvSpPr/>
          <p:nvPr/>
        </p:nvSpPr>
        <p:spPr>
          <a:xfrm>
            <a:off x="3495197" y="6352904"/>
            <a:ext cx="1741673" cy="374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 Suppliers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B4150DF9-FF72-4A6A-BA64-AC7025AD60AF}"/>
              </a:ext>
            </a:extLst>
          </p:cNvPr>
          <p:cNvSpPr/>
          <p:nvPr/>
        </p:nvSpPr>
        <p:spPr>
          <a:xfrm rot="16200000">
            <a:off x="4128865" y="2008283"/>
            <a:ext cx="943872" cy="6378415"/>
          </a:xfrm>
          <a:prstGeom prst="rightBrace">
            <a:avLst>
              <a:gd name="adj1" fmla="val 0"/>
              <a:gd name="adj2" fmla="val 5025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09BAB3-099D-4F2F-972E-53C50A5279AB}"/>
              </a:ext>
            </a:extLst>
          </p:cNvPr>
          <p:cNvCxnSpPr>
            <a:cxnSpLocks/>
          </p:cNvCxnSpPr>
          <p:nvPr/>
        </p:nvCxnSpPr>
        <p:spPr>
          <a:xfrm>
            <a:off x="4615200" y="4581653"/>
            <a:ext cx="1069" cy="14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A9035E-26D8-49AC-A407-8683267FC8CC}"/>
              </a:ext>
            </a:extLst>
          </p:cNvPr>
          <p:cNvCxnSpPr/>
          <p:nvPr/>
        </p:nvCxnSpPr>
        <p:spPr>
          <a:xfrm>
            <a:off x="775919" y="4915023"/>
            <a:ext cx="0" cy="16200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F3F363-BB61-4320-A117-CE0C31F26BAC}"/>
              </a:ext>
            </a:extLst>
          </p:cNvPr>
          <p:cNvCxnSpPr>
            <a:cxnSpLocks/>
          </p:cNvCxnSpPr>
          <p:nvPr/>
        </p:nvCxnSpPr>
        <p:spPr>
          <a:xfrm flipH="1">
            <a:off x="759197" y="6535023"/>
            <a:ext cx="27360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ED3993-E843-4DF3-9433-E523371658D0}"/>
              </a:ext>
            </a:extLst>
          </p:cNvPr>
          <p:cNvCxnSpPr>
            <a:cxnSpLocks/>
          </p:cNvCxnSpPr>
          <p:nvPr/>
        </p:nvCxnSpPr>
        <p:spPr>
          <a:xfrm>
            <a:off x="8180019" y="4344132"/>
            <a:ext cx="0" cy="21960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DF9105-3AFB-42DC-B237-5DAC6AE6CA8F}"/>
              </a:ext>
            </a:extLst>
          </p:cNvPr>
          <p:cNvCxnSpPr>
            <a:cxnSpLocks/>
          </p:cNvCxnSpPr>
          <p:nvPr/>
        </p:nvCxnSpPr>
        <p:spPr>
          <a:xfrm flipH="1">
            <a:off x="5236869" y="6537007"/>
            <a:ext cx="29520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361772C-E65E-4480-94EC-D04A67BC4F8C}"/>
              </a:ext>
            </a:extLst>
          </p:cNvPr>
          <p:cNvSpPr txBox="1"/>
          <p:nvPr/>
        </p:nvSpPr>
        <p:spPr>
          <a:xfrm>
            <a:off x="2056101" y="5292171"/>
            <a:ext cx="560767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Other key stakeholders feed into the system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1C7399-AED3-4915-B1B6-4AECB2704B64}"/>
              </a:ext>
            </a:extLst>
          </p:cNvPr>
          <p:cNvCxnSpPr/>
          <p:nvPr/>
        </p:nvCxnSpPr>
        <p:spPr>
          <a:xfrm>
            <a:off x="655320" y="2941320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3D2668-395D-4284-928C-37F9850B5CC6}"/>
              </a:ext>
            </a:extLst>
          </p:cNvPr>
          <p:cNvCxnSpPr/>
          <p:nvPr/>
        </p:nvCxnSpPr>
        <p:spPr>
          <a:xfrm>
            <a:off x="655320" y="3294000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E8A5D-266D-4CBD-A1F1-525B07372D29}"/>
              </a:ext>
            </a:extLst>
          </p:cNvPr>
          <p:cNvCxnSpPr/>
          <p:nvPr/>
        </p:nvCxnSpPr>
        <p:spPr>
          <a:xfrm>
            <a:off x="6560820" y="3398520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BEC1E3-CD25-412B-BC25-A31DE21B40FC}"/>
              </a:ext>
            </a:extLst>
          </p:cNvPr>
          <p:cNvCxnSpPr/>
          <p:nvPr/>
        </p:nvCxnSpPr>
        <p:spPr>
          <a:xfrm>
            <a:off x="615356" y="3848100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05E2F3-B9C2-48FD-98D8-3190F06B319B}"/>
              </a:ext>
            </a:extLst>
          </p:cNvPr>
          <p:cNvCxnSpPr/>
          <p:nvPr/>
        </p:nvCxnSpPr>
        <p:spPr>
          <a:xfrm>
            <a:off x="624840" y="4236720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024E20-6A36-49EC-AA5D-A5CEBB7ABE6D}"/>
              </a:ext>
            </a:extLst>
          </p:cNvPr>
          <p:cNvCxnSpPr/>
          <p:nvPr/>
        </p:nvCxnSpPr>
        <p:spPr>
          <a:xfrm>
            <a:off x="6560820" y="3683726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04C30-FFDB-4ACB-B00C-68D540775D75}"/>
              </a:ext>
            </a:extLst>
          </p:cNvPr>
          <p:cNvCxnSpPr/>
          <p:nvPr/>
        </p:nvCxnSpPr>
        <p:spPr>
          <a:xfrm>
            <a:off x="6560820" y="3988526"/>
            <a:ext cx="1714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0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36995"/>
                </a:solidFill>
                <a:sym typeface="Helvetica"/>
              </a:rPr>
              <a:t>Other post-Redmond actions</a:t>
            </a:r>
            <a:endParaRPr lang="en-GB" sz="2400" dirty="0">
              <a:solidFill>
                <a:srgbClr val="23699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362720" y="1230401"/>
            <a:ext cx="8531769" cy="388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Auditors to report to Full Council or equivalent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uFill>
                  <a:solidFill>
                    <a:srgbClr val="000000"/>
                  </a:solidFill>
                </a:uFill>
              </a:rPr>
              <a:t>Audit Committee Membership and guidance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Format of Financial Statements and audit requirements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uFill>
                  <a:solidFill>
                    <a:srgbClr val="000000"/>
                  </a:solidFill>
                </a:uFill>
              </a:rPr>
              <a:t>Standardised Statement of Service Information 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ARGA’s Annual Report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uFill>
                  <a:solidFill>
                    <a:srgbClr val="000000"/>
                  </a:solidFill>
                </a:uFill>
              </a:rPr>
              <a:t>Accounts deadline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Workings Groups </a:t>
            </a:r>
          </a:p>
          <a:p>
            <a:pPr marL="800100" lvl="1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Capacity &amp; Capability, including KAP guidance, training and qualifications</a:t>
            </a:r>
          </a:p>
          <a:p>
            <a:pPr marL="800100" lvl="1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Local Audit Functions and Governance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r>
              <a:rPr lang="en-GB" sz="2200" kern="0" dirty="0">
                <a:uFill>
                  <a:solidFill>
                    <a:srgbClr val="000000"/>
                  </a:solidFill>
                </a:uFill>
              </a:rPr>
              <a:t>Smaller Bodies</a:t>
            </a:r>
          </a:p>
          <a:p>
            <a:pPr marL="400050">
              <a:spcBef>
                <a:spcPts val="800"/>
              </a:spcBef>
              <a:buClr>
                <a:srgbClr val="236995"/>
              </a:buClr>
              <a:buFont typeface="Arial" panose="020B0604020202020204" pitchFamily="34" charset="0"/>
              <a:buChar char="―"/>
            </a:pPr>
            <a:endParaRPr lang="en-GB" sz="22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6766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625" dirty="0">
                <a:sym typeface="Helvetica"/>
              </a:rPr>
              <a:t>Q&amp;A panel session</a:t>
            </a:r>
            <a:endParaRPr sz="5625" dirty="0"/>
          </a:p>
        </p:txBody>
      </p:sp>
    </p:spTree>
    <p:extLst>
      <p:ext uri="{BB962C8B-B14F-4D97-AF65-F5344CB8AC3E}">
        <p14:creationId xmlns:p14="http://schemas.microsoft.com/office/powerpoint/2010/main" val="19879439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36995"/>
                </a:solidFill>
                <a:latin typeface="Arial"/>
                <a:cs typeface="Arial"/>
                <a:sym typeface="Helvetica"/>
              </a:rPr>
              <a:t>Opting in to PSAA’s scheme from April 2023</a:t>
            </a:r>
            <a:endParaRPr lang="en-GB" dirty="0">
              <a:solidFill>
                <a:srgbClr val="23699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362720" y="3429000"/>
            <a:ext cx="8711611" cy="231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your options: to make local arrangements or join our scheme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decision required by Full Council, or equivalent</a:t>
            </a:r>
          </a:p>
          <a:p>
            <a:pPr indent="-285750">
              <a:spcBef>
                <a:spcPts val="600"/>
              </a:spcBef>
            </a:pPr>
            <a:r>
              <a:rPr lang="en-GB" sz="21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LGA report “starter for 10” template to seek an opt-in decision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return the completed “form of acceptance” by 11 March 2022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1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we confirm receipt and ask for information to support appointment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1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post-procurement, we will consult you on a proposed auditor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236995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2F96E-380C-4E02-919F-F62B31D4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51" y="1039691"/>
            <a:ext cx="7473734" cy="21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2323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c_md_Powerpoint presentation - Audit Commission V6.11">
  <a:themeElements>
    <a:clrScheme name="ac_md_Powerpoint presentation - Audit Commission V6.11">
      <a:dk1>
        <a:srgbClr val="000000"/>
      </a:dk1>
      <a:lt1>
        <a:srgbClr val="236995"/>
      </a:lt1>
      <a:dk2>
        <a:srgbClr val="A7A7A7"/>
      </a:dk2>
      <a:lt2>
        <a:srgbClr val="535353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ac_md_Powerpoint presentation - Audit Commission V6.1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c_md_Powerpoint presentation - Audit Commission V6.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699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785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ac_md_Powerpoint presentation - Audit Commission V6.11</vt:lpstr>
      <vt:lpstr>1_Office Theme</vt:lpstr>
      <vt:lpstr>2_Office Theme</vt:lpstr>
      <vt:lpstr>1_ac_md_Powerpoint presentation - Audit Commission V6.11</vt:lpstr>
      <vt:lpstr>LAQF: WEBINAR</vt:lpstr>
      <vt:lpstr>Agenda</vt:lpstr>
      <vt:lpstr>The new local audit system today and looking forwards RECAP: looking back</vt:lpstr>
      <vt:lpstr>The new local audit system today and looking forwards 2021 – what a year so far….</vt:lpstr>
      <vt:lpstr>Current Local Audit Framework (pre-Redmond)</vt:lpstr>
      <vt:lpstr>New Local Audit Framework?</vt:lpstr>
      <vt:lpstr>Other post-Redmond actions</vt:lpstr>
      <vt:lpstr>Q&amp;A panel session</vt:lpstr>
      <vt:lpstr>Opting in to PSAA’s scheme from April 2023</vt:lpstr>
      <vt:lpstr>Future webinars…  Book using the links below…</vt:lpstr>
      <vt:lpstr>Information about the developing scheme</vt:lpstr>
      <vt:lpstr>Closing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Schofield</dc:creator>
  <cp:lastModifiedBy>Julie Schofield</cp:lastModifiedBy>
  <cp:revision>357</cp:revision>
  <dcterms:created xsi:type="dcterms:W3CDTF">2020-11-25T14:15:29Z</dcterms:created>
  <dcterms:modified xsi:type="dcterms:W3CDTF">2021-10-20T11:50:35Z</dcterms:modified>
</cp:coreProperties>
</file>