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2"/>
    <p:sldMasterId id="2147483653" r:id="rId3"/>
    <p:sldMasterId id="2147483713" r:id="rId4"/>
    <p:sldMasterId id="2147483718" r:id="rId5"/>
    <p:sldMasterId id="2147483764" r:id="rId6"/>
  </p:sldMasterIdLst>
  <p:notesMasterIdLst>
    <p:notesMasterId r:id="rId22"/>
  </p:notesMasterIdLst>
  <p:handoutMasterIdLst>
    <p:handoutMasterId r:id="rId23"/>
  </p:handoutMasterIdLst>
  <p:sldIdLst>
    <p:sldId id="256" r:id="rId7"/>
    <p:sldId id="259" r:id="rId8"/>
    <p:sldId id="484" r:id="rId9"/>
    <p:sldId id="489" r:id="rId10"/>
    <p:sldId id="488" r:id="rId11"/>
    <p:sldId id="490" r:id="rId12"/>
    <p:sldId id="485" r:id="rId13"/>
    <p:sldId id="486" r:id="rId14"/>
    <p:sldId id="482" r:id="rId15"/>
    <p:sldId id="481" r:id="rId16"/>
    <p:sldId id="305" r:id="rId17"/>
    <p:sldId id="434" r:id="rId18"/>
    <p:sldId id="439" r:id="rId19"/>
    <p:sldId id="312" r:id="rId20"/>
    <p:sldId id="306" r:id="rId21"/>
  </p:sldIdLst>
  <p:sldSz cx="9144000" cy="6858000" type="screen4x3"/>
  <p:notesSz cx="6875463" cy="93202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2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Crawley" initials="TC" lastIdx="34" clrIdx="0">
    <p:extLst>
      <p:ext uri="{19B8F6BF-5375-455C-9EA6-DF929625EA0E}">
        <p15:presenceInfo xmlns:p15="http://schemas.microsoft.com/office/powerpoint/2012/main" userId="S-1-5-21-62873138-147417396-2091147243-32479" providerId="AD"/>
      </p:ext>
    </p:extLst>
  </p:cmAuthor>
  <p:cmAuthor id="2" name="Stephen Sellers" initials="SS" lastIdx="12" clrIdx="1">
    <p:extLst>
      <p:ext uri="{19B8F6BF-5375-455C-9EA6-DF929625EA0E}">
        <p15:presenceInfo xmlns:p15="http://schemas.microsoft.com/office/powerpoint/2012/main" userId="f7999b0770586428" providerId="Windows Live"/>
      </p:ext>
    </p:extLst>
  </p:cmAuthor>
  <p:cmAuthor id="3" name="Julie Sharp" initials="JS" lastIdx="6" clrIdx="2">
    <p:extLst>
      <p:ext uri="{19B8F6BF-5375-455C-9EA6-DF929625EA0E}">
        <p15:presenceInfo xmlns:p15="http://schemas.microsoft.com/office/powerpoint/2012/main" userId="S::Julie.Sharp@psaa.co.uk::6adb59ff-2ac8-4ec6-9196-02272f038f45" providerId="AD"/>
      </p:ext>
    </p:extLst>
  </p:cmAuthor>
  <p:cmAuthor id="4" name="Andrew Chappell" initials="AC" lastIdx="6" clrIdx="3">
    <p:extLst>
      <p:ext uri="{19B8F6BF-5375-455C-9EA6-DF929625EA0E}">
        <p15:presenceInfo xmlns:p15="http://schemas.microsoft.com/office/powerpoint/2012/main" userId="S::andrew.chappell@psaa.co.uk::6e2e8cc9-f239-4a50-8dc9-5f74c05a60ba" providerId="AD"/>
      </p:ext>
    </p:extLst>
  </p:cmAuthor>
  <p:cmAuthor id="5" name="Tony Crawley" initials="TC [2]" lastIdx="11" clrIdx="4">
    <p:extLst>
      <p:ext uri="{19B8F6BF-5375-455C-9EA6-DF929625EA0E}">
        <p15:presenceInfo xmlns:p15="http://schemas.microsoft.com/office/powerpoint/2012/main" userId="S::Tony.Crawley@psaa.co.uk::cc111719-5344-4222-bcb9-8b939d56866b" providerId="AD"/>
      </p:ext>
    </p:extLst>
  </p:cmAuthor>
  <p:cmAuthor id="6" name="Julie Schofield" initials="JS" lastIdx="1" clrIdx="5">
    <p:extLst>
      <p:ext uri="{19B8F6BF-5375-455C-9EA6-DF929625EA0E}">
        <p15:presenceInfo xmlns:p15="http://schemas.microsoft.com/office/powerpoint/2012/main" userId="S::Julie.Brown@psaa.co.uk::7abbf0c1-30e9-466f-9a2a-7b8ba419ca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995"/>
    <a:srgbClr val="000000"/>
    <a:srgbClr val="006633"/>
    <a:srgbClr val="00FF00"/>
    <a:srgbClr val="8CD600"/>
    <a:srgbClr val="40516F"/>
    <a:srgbClr val="F5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3792" autoAdjust="0"/>
  </p:normalViewPr>
  <p:slideViewPr>
    <p:cSldViewPr snapToGrid="0" snapToObjects="1">
      <p:cViewPr varScale="1">
        <p:scale>
          <a:sx n="110" d="100"/>
          <a:sy n="110" d="100"/>
        </p:scale>
        <p:origin x="1620" y="78"/>
      </p:cViewPr>
      <p:guideLst>
        <p:guide orient="horz" pos="414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508" y="2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8267610-D8CF-4FD6-80CD-496EEE9B96D8}" type="datetime1">
              <a:rPr lang="en-US"/>
              <a:pPr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52586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508" y="8852586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FC2B2FB-09AE-462E-BBD1-FA60DB5338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9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8" y="2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48D549A-BC12-4ED3-86AD-D12F9808225D}" type="datetime1">
              <a:rPr lang="en-US"/>
              <a:pPr/>
              <a:t>1/19/2022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700088"/>
            <a:ext cx="4657725" cy="3494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103" tIns="46051" rIns="92103" bIns="4605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427102"/>
            <a:ext cx="5500370" cy="4194096"/>
          </a:xfrm>
          <a:prstGeom prst="rect">
            <a:avLst/>
          </a:prstGeom>
        </p:spPr>
        <p:txBody>
          <a:bodyPr vert="horz" wrap="square" lIns="92103" tIns="46051" rIns="92103" bIns="4605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52586"/>
            <a:ext cx="2979367" cy="466011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8" y="8852586"/>
            <a:ext cx="2979367" cy="466011"/>
          </a:xfrm>
          <a:prstGeom prst="rect">
            <a:avLst/>
          </a:prstGeom>
        </p:spPr>
        <p:txBody>
          <a:bodyPr vert="horz" wrap="square" lIns="92103" tIns="46051" rIns="92103" bIns="460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EFD5940-1402-4F35-8DFC-964BB9425D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9960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5750" y="155982"/>
            <a:ext cx="8549080" cy="94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i="0" u="heavy" baseline="0">
                <a:solidFill>
                  <a:srgbClr val="FFFFFF"/>
                </a:solidFill>
                <a:latin typeface="+mj-lt"/>
                <a:cs typeface="Angsana New" pitchFamily="18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6491" y="1382400"/>
            <a:ext cx="8549081" cy="3629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1800"/>
              </a:spcAft>
              <a:buNone/>
              <a:defRPr sz="2400" b="1" i="0" baseline="0">
                <a:solidFill>
                  <a:srgbClr val="FFFFFF"/>
                </a:solidFill>
                <a:latin typeface="+mn-lt"/>
                <a:cs typeface="HelveticaNeueLT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9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Picture 9"/>
          <p:cNvPicPr>
            <a:picLocks noChangeAspect="1"/>
          </p:cNvPicPr>
          <p:nvPr/>
        </p:nvPicPr>
        <p:blipFill>
          <a:blip r:embed="rId2"/>
          <a:srcRect b="34810"/>
          <a:stretch>
            <a:fillRect/>
          </a:stretch>
        </p:blipFill>
        <p:spPr>
          <a:xfrm>
            <a:off x="-3176" y="1809750"/>
            <a:ext cx="9144002" cy="397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8" descr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6" y="5827714"/>
            <a:ext cx="1825627" cy="137318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Freeform 10"/>
          <p:cNvSpPr/>
          <p:nvPr/>
        </p:nvSpPr>
        <p:spPr>
          <a:xfrm>
            <a:off x="-57150" y="1"/>
            <a:ext cx="9231317" cy="293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8" extrusionOk="0">
                <a:moveTo>
                  <a:pt x="18" y="0"/>
                </a:moveTo>
                <a:lnTo>
                  <a:pt x="21600" y="0"/>
                </a:lnTo>
                <a:lnTo>
                  <a:pt x="21600" y="13010"/>
                </a:lnTo>
                <a:cubicBezTo>
                  <a:pt x="13903" y="21600"/>
                  <a:pt x="8584" y="21272"/>
                  <a:pt x="7012" y="21318"/>
                </a:cubicBezTo>
                <a:cubicBezTo>
                  <a:pt x="5636" y="21237"/>
                  <a:pt x="1585" y="21195"/>
                  <a:pt x="0" y="19175"/>
                </a:cubicBezTo>
                <a:cubicBezTo>
                  <a:pt x="6" y="12110"/>
                  <a:pt x="12" y="7065"/>
                  <a:pt x="18" y="0"/>
                </a:cubicBezTo>
                <a:close/>
              </a:path>
            </a:pathLst>
          </a:custGeom>
          <a:solidFill>
            <a:srgbClr val="236995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6" name="Freeform 11"/>
          <p:cNvSpPr/>
          <p:nvPr/>
        </p:nvSpPr>
        <p:spPr>
          <a:xfrm>
            <a:off x="-46040" y="4859337"/>
            <a:ext cx="9223378" cy="2024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599" y="2266"/>
                  <a:pt x="5869" y="8261"/>
                  <a:pt x="12004" y="8362"/>
                </a:cubicBezTo>
                <a:cubicBezTo>
                  <a:pt x="18139" y="8462"/>
                  <a:pt x="20788" y="2743"/>
                  <a:pt x="21600" y="16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7" name="Freeform 12"/>
          <p:cNvSpPr/>
          <p:nvPr/>
        </p:nvSpPr>
        <p:spPr>
          <a:xfrm>
            <a:off x="-47625" y="5019675"/>
            <a:ext cx="9261477" cy="202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0" y="21600"/>
                </a:moveTo>
                <a:lnTo>
                  <a:pt x="0" y="21600"/>
                </a:lnTo>
                <a:lnTo>
                  <a:pt x="0" y="0"/>
                </a:lnTo>
                <a:cubicBezTo>
                  <a:pt x="1593" y="2266"/>
                  <a:pt x="6623" y="7642"/>
                  <a:pt x="11954" y="7682"/>
                </a:cubicBezTo>
                <a:cubicBezTo>
                  <a:pt x="15554" y="8075"/>
                  <a:pt x="20236" y="4060"/>
                  <a:pt x="21600" y="2355"/>
                </a:cubicBezTo>
              </a:path>
            </a:pathLst>
          </a:custGeom>
          <a:solidFill>
            <a:srgbClr val="40516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285751" y="155982"/>
            <a:ext cx="8549081" cy="944058"/>
          </a:xfrm>
          <a:prstGeom prst="rect">
            <a:avLst/>
          </a:prstGeom>
        </p:spPr>
        <p:txBody>
          <a:bodyPr anchor="t"/>
          <a:lstStyle>
            <a:lvl1pPr>
              <a:defRPr sz="4781" u="sng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2" y="1382400"/>
            <a:ext cx="8549084" cy="3629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1pPr>
            <a:lvl2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2pPr>
            <a:lvl3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3pPr>
            <a:lvl4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4pPr>
            <a:lvl5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157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ustom Layout">
    <p:bg>
      <p:bgPr>
        <a:solidFill>
          <a:srgbClr val="236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8"/>
          <p:cNvSpPr/>
          <p:nvPr/>
        </p:nvSpPr>
        <p:spPr>
          <a:xfrm>
            <a:off x="-46040" y="4859337"/>
            <a:ext cx="9223378" cy="2024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599" y="2266"/>
                  <a:pt x="5869" y="8261"/>
                  <a:pt x="12004" y="8362"/>
                </a:cubicBezTo>
                <a:cubicBezTo>
                  <a:pt x="18139" y="8462"/>
                  <a:pt x="20788" y="2743"/>
                  <a:pt x="21600" y="16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28" name="Freeform 9"/>
          <p:cNvSpPr/>
          <p:nvPr/>
        </p:nvSpPr>
        <p:spPr>
          <a:xfrm>
            <a:off x="-47625" y="5019675"/>
            <a:ext cx="9261477" cy="202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0" y="21600"/>
                </a:moveTo>
                <a:lnTo>
                  <a:pt x="0" y="21600"/>
                </a:lnTo>
                <a:lnTo>
                  <a:pt x="0" y="0"/>
                </a:lnTo>
                <a:cubicBezTo>
                  <a:pt x="1593" y="2266"/>
                  <a:pt x="6623" y="7642"/>
                  <a:pt x="11954" y="7682"/>
                </a:cubicBezTo>
                <a:cubicBezTo>
                  <a:pt x="15554" y="8075"/>
                  <a:pt x="20236" y="4060"/>
                  <a:pt x="21600" y="2355"/>
                </a:cubicBezTo>
              </a:path>
            </a:pathLst>
          </a:custGeom>
          <a:solidFill>
            <a:srgbClr val="40516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pic>
        <p:nvPicPr>
          <p:cNvPr id="29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445" y="5842654"/>
            <a:ext cx="1825626" cy="74727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85751" y="155982"/>
            <a:ext cx="8549081" cy="944058"/>
          </a:xfrm>
          <a:prstGeom prst="rect">
            <a:avLst/>
          </a:prstGeom>
        </p:spPr>
        <p:txBody>
          <a:bodyPr anchor="t"/>
          <a:lstStyle>
            <a:lvl1pPr>
              <a:defRPr sz="4781" u="sng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2" y="1382400"/>
            <a:ext cx="8549084" cy="36298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1pPr>
            <a:lvl2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2pPr>
            <a:lvl3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3pPr>
            <a:lvl4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4pPr>
            <a:lvl5pPr marL="0" indent="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66005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87934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55592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286492" y="244248"/>
            <a:ext cx="8501901" cy="944058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2" y="1383685"/>
            <a:ext cx="8501910" cy="3596306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1pPr>
            <a:lvl2pPr marL="342894" indent="-342894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2pPr>
            <a:lvl3pPr marL="263521" indent="-263521">
              <a:spcBef>
                <a:spcPts val="450"/>
              </a:spcBef>
              <a:buFontTx/>
              <a:buChar char="▪"/>
              <a:defRPr sz="2363" b="1">
                <a:solidFill>
                  <a:srgbClr val="006633"/>
                </a:solidFill>
              </a:defRPr>
            </a:lvl3pPr>
            <a:lvl4pPr marL="536567" indent="-273047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4pPr>
            <a:lvl5pPr marL="2103094" indent="-274315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02222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28270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863164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685800" y="1122361"/>
            <a:ext cx="7772400" cy="2387603"/>
          </a:xfrm>
          <a:prstGeom prst="rect">
            <a:avLst/>
          </a:prstGeom>
        </p:spPr>
        <p:txBody>
          <a:bodyPr anchor="b"/>
          <a:lstStyle>
            <a:lvl1pPr algn="ctr" defTabSz="474771">
              <a:lnSpc>
                <a:spcPct val="90000"/>
              </a:lnSpc>
              <a:defRPr sz="30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1pPr>
            <a:lvl2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2pPr>
            <a:lvl3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3pPr>
            <a:lvl4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4pPr>
            <a:lvl5pPr marL="0" indent="0" algn="ctr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90626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628652" y="365127"/>
            <a:ext cx="7886701" cy="1325564"/>
          </a:xfrm>
          <a:prstGeom prst="rect">
            <a:avLst/>
          </a:prstGeom>
        </p:spPr>
        <p:txBody>
          <a:bodyPr/>
          <a:lstStyle>
            <a:lvl1pPr defTabSz="474771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2" y="1825624"/>
            <a:ext cx="7886701" cy="4351340"/>
          </a:xfrm>
          <a:prstGeom prst="rect">
            <a:avLst/>
          </a:prstGeom>
        </p:spPr>
        <p:txBody>
          <a:bodyPr/>
          <a:lstStyle>
            <a:lvl1pPr marL="118694" indent="-118694" defTabSz="474771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1pPr>
            <a:lvl2pPr marL="375861" indent="-138474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2pPr>
            <a:lvl3pPr marL="640944" indent="-166169" defTabSz="474771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3pPr>
            <a:lvl4pPr marL="896793" indent="-184632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4pPr>
            <a:lvl5pPr marL="1134181" indent="-184632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50655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628652" y="365127"/>
            <a:ext cx="7886701" cy="1325564"/>
          </a:xfrm>
          <a:prstGeom prst="rect">
            <a:avLst/>
          </a:prstGeom>
        </p:spPr>
        <p:txBody>
          <a:bodyPr/>
          <a:lstStyle>
            <a:lvl1pPr defTabSz="474771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2" y="1825624"/>
            <a:ext cx="3886202" cy="4351340"/>
          </a:xfrm>
          <a:prstGeom prst="rect">
            <a:avLst/>
          </a:prstGeom>
        </p:spPr>
        <p:txBody>
          <a:bodyPr/>
          <a:lstStyle>
            <a:lvl1pPr marL="118694" indent="-118694" defTabSz="474771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1pPr>
            <a:lvl2pPr marL="375861" indent="-138474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2pPr>
            <a:lvl3pPr marL="640944" indent="-166169" defTabSz="474771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3pPr>
            <a:lvl4pPr marL="896793" indent="-184632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4pPr>
            <a:lvl5pPr marL="1134181" indent="-184632" defTabSz="474771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73432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883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629843" y="365127"/>
            <a:ext cx="7886701" cy="1325564"/>
          </a:xfrm>
          <a:prstGeom prst="rect">
            <a:avLst/>
          </a:prstGeom>
        </p:spPr>
        <p:txBody>
          <a:bodyPr/>
          <a:lstStyle>
            <a:lvl1pPr defTabSz="474771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2" cy="823914"/>
          </a:xfrm>
          <a:prstGeom prst="rect">
            <a:avLst/>
          </a:prstGeom>
        </p:spPr>
        <p:txBody>
          <a:bodyPr anchor="b"/>
          <a:lstStyle>
            <a:lvl1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2" y="1681163"/>
            <a:ext cx="3887393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01149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Text"/>
          <p:cNvSpPr txBox="1">
            <a:spLocks noGrp="1"/>
          </p:cNvSpPr>
          <p:nvPr>
            <p:ph type="title"/>
          </p:nvPr>
        </p:nvSpPr>
        <p:spPr>
          <a:xfrm>
            <a:off x="628652" y="365127"/>
            <a:ext cx="7886701" cy="1325564"/>
          </a:xfrm>
          <a:prstGeom prst="rect">
            <a:avLst/>
          </a:prstGeom>
        </p:spPr>
        <p:txBody>
          <a:bodyPr/>
          <a:lstStyle>
            <a:lvl1pPr defTabSz="474771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030975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83679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80" cy="1600200"/>
          </a:xfrm>
          <a:prstGeom prst="rect">
            <a:avLst/>
          </a:prstGeom>
        </p:spPr>
        <p:txBody>
          <a:bodyPr anchor="b"/>
          <a:lstStyle>
            <a:lvl1pPr defTabSz="474771">
              <a:lnSpc>
                <a:spcPct val="90000"/>
              </a:lnSpc>
              <a:defRPr sz="1575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3" y="987427"/>
            <a:ext cx="4629153" cy="4873627"/>
          </a:xfrm>
          <a:prstGeom prst="rect">
            <a:avLst/>
          </a:prstGeom>
        </p:spPr>
        <p:txBody>
          <a:bodyPr/>
          <a:lstStyle>
            <a:lvl1pPr marL="118694" indent="-118694" defTabSz="474771">
              <a:lnSpc>
                <a:spcPct val="90000"/>
              </a:lnSpc>
              <a:spcBef>
                <a:spcPts val="450"/>
              </a:spcBef>
              <a:defRPr sz="1575">
                <a:latin typeface="+mn-lt"/>
                <a:ea typeface="+mn-ea"/>
                <a:cs typeface="+mn-cs"/>
                <a:sym typeface="Calibri"/>
              </a:defRPr>
            </a:lvl1pPr>
            <a:lvl2pPr marL="373035" indent="-135647" defTabSz="474771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2pPr>
            <a:lvl3pPr marL="633032" indent="-158257" defTabSz="474771">
              <a:lnSpc>
                <a:spcPct val="90000"/>
              </a:lnSpc>
              <a:spcBef>
                <a:spcPts val="450"/>
              </a:spcBef>
              <a:defRPr sz="1575">
                <a:latin typeface="+mn-lt"/>
                <a:ea typeface="+mn-ea"/>
                <a:cs typeface="+mn-cs"/>
                <a:sym typeface="Calibri"/>
              </a:defRPr>
            </a:lvl3pPr>
            <a:lvl4pPr marL="902068" indent="-189909" defTabSz="474771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4pPr>
            <a:lvl5pPr marL="1139456" indent="-189909" defTabSz="474771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3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988793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80" cy="1600200"/>
          </a:xfrm>
          <a:prstGeom prst="rect">
            <a:avLst/>
          </a:prstGeom>
        </p:spPr>
        <p:txBody>
          <a:bodyPr anchor="b"/>
          <a:lstStyle>
            <a:lvl1pPr defTabSz="474771">
              <a:lnSpc>
                <a:spcPct val="90000"/>
              </a:lnSpc>
              <a:defRPr sz="1575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3" y="987427"/>
            <a:ext cx="4629153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80" cy="3811588"/>
          </a:xfrm>
          <a:prstGeom prst="rect">
            <a:avLst/>
          </a:prstGeom>
        </p:spPr>
        <p:txBody>
          <a:bodyPr/>
          <a:lstStyle>
            <a:lvl1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1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58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88517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9" descr="Picture 9"/>
          <p:cNvPicPr>
            <a:picLocks noChangeAspect="1"/>
          </p:cNvPicPr>
          <p:nvPr/>
        </p:nvPicPr>
        <p:blipFill>
          <a:blip r:embed="rId2"/>
          <a:srcRect b="34810"/>
          <a:stretch>
            <a:fillRect/>
          </a:stretch>
        </p:blipFill>
        <p:spPr>
          <a:xfrm>
            <a:off x="-3176" y="1809750"/>
            <a:ext cx="9144002" cy="397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18" descr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6" y="5827715"/>
            <a:ext cx="1825627" cy="1373189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Freeform 10"/>
          <p:cNvSpPr/>
          <p:nvPr/>
        </p:nvSpPr>
        <p:spPr>
          <a:xfrm>
            <a:off x="-57150" y="1"/>
            <a:ext cx="9231317" cy="2931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8" extrusionOk="0">
                <a:moveTo>
                  <a:pt x="18" y="0"/>
                </a:moveTo>
                <a:lnTo>
                  <a:pt x="21600" y="0"/>
                </a:lnTo>
                <a:lnTo>
                  <a:pt x="21600" y="13010"/>
                </a:lnTo>
                <a:cubicBezTo>
                  <a:pt x="13903" y="21600"/>
                  <a:pt x="8584" y="21272"/>
                  <a:pt x="7012" y="21318"/>
                </a:cubicBezTo>
                <a:cubicBezTo>
                  <a:pt x="5636" y="21237"/>
                  <a:pt x="1585" y="21195"/>
                  <a:pt x="0" y="19175"/>
                </a:cubicBezTo>
                <a:cubicBezTo>
                  <a:pt x="6" y="12110"/>
                  <a:pt x="12" y="7065"/>
                  <a:pt x="18" y="0"/>
                </a:cubicBezTo>
                <a:close/>
              </a:path>
            </a:pathLst>
          </a:custGeom>
          <a:solidFill>
            <a:srgbClr val="236995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86" name="Freeform 11"/>
          <p:cNvSpPr/>
          <p:nvPr/>
        </p:nvSpPr>
        <p:spPr>
          <a:xfrm>
            <a:off x="-46039" y="4859338"/>
            <a:ext cx="9223378" cy="2024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599" y="2266"/>
                  <a:pt x="5869" y="8261"/>
                  <a:pt x="12004" y="8362"/>
                </a:cubicBezTo>
                <a:cubicBezTo>
                  <a:pt x="18139" y="8462"/>
                  <a:pt x="20788" y="2743"/>
                  <a:pt x="21600" y="1626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87" name="Freeform 12"/>
          <p:cNvSpPr/>
          <p:nvPr/>
        </p:nvSpPr>
        <p:spPr>
          <a:xfrm>
            <a:off x="-47625" y="5019675"/>
            <a:ext cx="9261477" cy="202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0" y="21600"/>
                </a:moveTo>
                <a:lnTo>
                  <a:pt x="0" y="21600"/>
                </a:lnTo>
                <a:lnTo>
                  <a:pt x="0" y="0"/>
                </a:lnTo>
                <a:cubicBezTo>
                  <a:pt x="1593" y="2266"/>
                  <a:pt x="6623" y="7642"/>
                  <a:pt x="11954" y="7682"/>
                </a:cubicBezTo>
                <a:cubicBezTo>
                  <a:pt x="15554" y="8075"/>
                  <a:pt x="20236" y="4060"/>
                  <a:pt x="21600" y="2355"/>
                </a:cubicBezTo>
              </a:path>
            </a:pathLst>
          </a:custGeom>
          <a:solidFill>
            <a:srgbClr val="40516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25716" tIns="25716" rIns="25716" bIns="25716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88" name="Title Text"/>
          <p:cNvSpPr txBox="1">
            <a:spLocks noGrp="1"/>
          </p:cNvSpPr>
          <p:nvPr>
            <p:ph type="title"/>
          </p:nvPr>
        </p:nvSpPr>
        <p:spPr>
          <a:xfrm>
            <a:off x="285752" y="155984"/>
            <a:ext cx="8549081" cy="944059"/>
          </a:xfrm>
          <a:prstGeom prst="rect">
            <a:avLst/>
          </a:prstGeom>
        </p:spPr>
        <p:txBody>
          <a:bodyPr anchor="t"/>
          <a:lstStyle>
            <a:lvl1pPr defTabSz="457200">
              <a:defRPr sz="4781" u="sng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2" y="1382400"/>
            <a:ext cx="8549084" cy="3629801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1pPr>
            <a:lvl2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2pPr>
            <a:lvl3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3pPr>
            <a:lvl4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4pPr>
            <a:lvl5pPr marL="0" indent="0" defTabSz="457200">
              <a:spcBef>
                <a:spcPts val="1800"/>
              </a:spcBef>
              <a:buSzTx/>
              <a:buFontTx/>
              <a:buNone/>
              <a:defRPr sz="2363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645251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286493" y="244249"/>
            <a:ext cx="8501901" cy="944058"/>
          </a:xfrm>
          <a:prstGeom prst="rect">
            <a:avLst/>
          </a:prstGeom>
        </p:spPr>
        <p:txBody>
          <a:bodyPr anchor="t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3" y="1383687"/>
            <a:ext cx="8501910" cy="3596307"/>
          </a:xfrm>
          <a:prstGeom prst="rect">
            <a:avLst/>
          </a:prstGeom>
        </p:spPr>
        <p:txBody>
          <a:bodyPr/>
          <a:lstStyle>
            <a:lvl1pPr marL="342897" indent="-342897" defTabSz="457200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1pPr>
            <a:lvl2pPr marL="342897" indent="-342897" defTabSz="457200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2pPr>
            <a:lvl3pPr marL="263525" indent="-263525" defTabSz="457200">
              <a:spcBef>
                <a:spcPts val="450"/>
              </a:spcBef>
              <a:buFontTx/>
              <a:buChar char="▪"/>
              <a:defRPr sz="2363" b="1">
                <a:solidFill>
                  <a:srgbClr val="006633"/>
                </a:solidFill>
              </a:defRPr>
            </a:lvl3pPr>
            <a:lvl4pPr marL="536574" indent="-273050" defTabSz="457200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4pPr>
            <a:lvl5pPr marL="2103121" indent="-274319" defTabSz="457200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766332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2897" indent="-342897" defTabSz="457200"/>
            <a:lvl2pPr marL="790574" indent="-333375" defTabSz="457200"/>
            <a:lvl3pPr marL="1181098" indent="-266698" defTabSz="457200"/>
            <a:lvl4pPr marL="1662545" indent="-290945" defTabSz="457200"/>
            <a:lvl5pPr marL="2148839" indent="-320038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509524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924076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69443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81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Text"/>
          <p:cNvSpPr txBox="1">
            <a:spLocks noGrp="1"/>
          </p:cNvSpPr>
          <p:nvPr>
            <p:ph type="title"/>
          </p:nvPr>
        </p:nvSpPr>
        <p:spPr>
          <a:xfrm>
            <a:off x="286493" y="244249"/>
            <a:ext cx="8501901" cy="944058"/>
          </a:xfrm>
          <a:prstGeom prst="rect">
            <a:avLst/>
          </a:prstGeom>
        </p:spPr>
        <p:txBody>
          <a:bodyPr anchor="t"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44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3" y="1383687"/>
            <a:ext cx="8501910" cy="3596307"/>
          </a:xfrm>
          <a:prstGeom prst="rect">
            <a:avLst/>
          </a:prstGeom>
        </p:spPr>
        <p:txBody>
          <a:bodyPr/>
          <a:lstStyle>
            <a:lvl1pPr marL="342897" indent="-342897" defTabSz="457200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1pPr>
            <a:lvl2pPr marL="342897" indent="-342897" defTabSz="457200">
              <a:spcBef>
                <a:spcPts val="450"/>
              </a:spcBef>
              <a:buSzTx/>
              <a:buFontTx/>
              <a:buNone/>
              <a:defRPr sz="2363" b="1">
                <a:solidFill>
                  <a:srgbClr val="006633"/>
                </a:solidFill>
              </a:defRPr>
            </a:lvl2pPr>
            <a:lvl3pPr marL="263525" indent="-263525" defTabSz="457200">
              <a:spcBef>
                <a:spcPts val="450"/>
              </a:spcBef>
              <a:buFontTx/>
              <a:buChar char="▪"/>
              <a:defRPr sz="2363" b="1">
                <a:solidFill>
                  <a:srgbClr val="006633"/>
                </a:solidFill>
              </a:defRPr>
            </a:lvl3pPr>
            <a:lvl4pPr marL="536574" indent="-273050" defTabSz="457200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4pPr>
            <a:lvl5pPr marL="2103121" indent="-274319" defTabSz="457200">
              <a:spcBef>
                <a:spcPts val="450"/>
              </a:spcBef>
              <a:buFontTx/>
              <a:defRPr sz="2363" b="1">
                <a:solidFill>
                  <a:srgbClr val="0066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56706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908668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7" y="6219329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05797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Text"/>
          <p:cNvSpPr txBox="1">
            <a:spLocks noGrp="1"/>
          </p:cNvSpPr>
          <p:nvPr>
            <p:ph type="title"/>
          </p:nvPr>
        </p:nvSpPr>
        <p:spPr>
          <a:xfrm>
            <a:off x="685800" y="1122364"/>
            <a:ext cx="7772400" cy="2387601"/>
          </a:xfrm>
          <a:prstGeom prst="rect">
            <a:avLst/>
          </a:prstGeom>
        </p:spPr>
        <p:txBody>
          <a:bodyPr anchor="b"/>
          <a:lstStyle>
            <a:lvl1pPr algn="ctr" defTabSz="474778">
              <a:lnSpc>
                <a:spcPct val="90000"/>
              </a:lnSpc>
              <a:defRPr sz="30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40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1pPr>
            <a:lvl2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2pPr>
            <a:lvl3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3pPr>
            <a:lvl4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4pPr>
            <a:lvl5pPr marL="0" indent="0" algn="ctr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37490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le Text"/>
          <p:cNvSpPr txBox="1">
            <a:spLocks noGrp="1"/>
          </p:cNvSpPr>
          <p:nvPr>
            <p:ph type="title"/>
          </p:nvPr>
        </p:nvSpPr>
        <p:spPr>
          <a:xfrm>
            <a:off x="628651" y="365129"/>
            <a:ext cx="7886703" cy="1325563"/>
          </a:xfrm>
          <a:prstGeom prst="rect">
            <a:avLst/>
          </a:prstGeom>
        </p:spPr>
        <p:txBody>
          <a:bodyPr/>
          <a:lstStyle>
            <a:lvl1pPr defTabSz="474778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9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1" y="1825624"/>
            <a:ext cx="7886703" cy="4351340"/>
          </a:xfrm>
          <a:prstGeom prst="rect">
            <a:avLst/>
          </a:prstGeom>
        </p:spPr>
        <p:txBody>
          <a:bodyPr/>
          <a:lstStyle>
            <a:lvl1pPr marL="118695" indent="-118695" defTabSz="474778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1pPr>
            <a:lvl2pPr marL="375866" indent="-138477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2pPr>
            <a:lvl3pPr marL="640951" indent="-166172" defTabSz="474778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3pPr>
            <a:lvl4pPr marL="896803" indent="-184636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4pPr>
            <a:lvl5pPr marL="1134195" indent="-184636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312222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le Text"/>
          <p:cNvSpPr txBox="1">
            <a:spLocks noGrp="1"/>
          </p:cNvSpPr>
          <p:nvPr>
            <p:ph type="title"/>
          </p:nvPr>
        </p:nvSpPr>
        <p:spPr>
          <a:xfrm>
            <a:off x="623890" y="1709742"/>
            <a:ext cx="7886703" cy="2852738"/>
          </a:xfrm>
          <a:prstGeom prst="rect">
            <a:avLst/>
          </a:prstGeom>
        </p:spPr>
        <p:txBody>
          <a:bodyPr anchor="b"/>
          <a:lstStyle>
            <a:lvl1pPr defTabSz="474778">
              <a:lnSpc>
                <a:spcPct val="90000"/>
              </a:lnSpc>
              <a:defRPr sz="30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90" y="4589468"/>
            <a:ext cx="7886703" cy="1500190"/>
          </a:xfrm>
          <a:prstGeom prst="rect">
            <a:avLst/>
          </a:prstGeom>
        </p:spPr>
        <p:txBody>
          <a:bodyPr/>
          <a:lstStyle>
            <a:lvl1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6495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le Text"/>
          <p:cNvSpPr txBox="1">
            <a:spLocks noGrp="1"/>
          </p:cNvSpPr>
          <p:nvPr>
            <p:ph type="title"/>
          </p:nvPr>
        </p:nvSpPr>
        <p:spPr>
          <a:xfrm>
            <a:off x="628651" y="365129"/>
            <a:ext cx="7886703" cy="1325563"/>
          </a:xfrm>
          <a:prstGeom prst="rect">
            <a:avLst/>
          </a:prstGeom>
        </p:spPr>
        <p:txBody>
          <a:bodyPr/>
          <a:lstStyle>
            <a:lvl1pPr defTabSz="474778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1" y="1825624"/>
            <a:ext cx="3886202" cy="4351340"/>
          </a:xfrm>
          <a:prstGeom prst="rect">
            <a:avLst/>
          </a:prstGeom>
        </p:spPr>
        <p:txBody>
          <a:bodyPr/>
          <a:lstStyle>
            <a:lvl1pPr marL="118695" indent="-118695" defTabSz="474778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1pPr>
            <a:lvl2pPr marL="375866" indent="-138477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2pPr>
            <a:lvl3pPr marL="640951" indent="-166172" defTabSz="474778">
              <a:lnSpc>
                <a:spcPct val="90000"/>
              </a:lnSpc>
              <a:spcBef>
                <a:spcPts val="450"/>
              </a:spcBef>
              <a:defRPr sz="1350">
                <a:latin typeface="+mn-lt"/>
                <a:ea typeface="+mn-ea"/>
                <a:cs typeface="+mn-cs"/>
                <a:sym typeface="Calibri"/>
              </a:defRPr>
            </a:lvl3pPr>
            <a:lvl4pPr marL="896803" indent="-184636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4pPr>
            <a:lvl5pPr marL="1134195" indent="-184636" defTabSz="474778">
              <a:lnSpc>
                <a:spcPct val="90000"/>
              </a:lnSpc>
              <a:spcBef>
                <a:spcPts val="450"/>
              </a:spcBef>
              <a:buChar char="•"/>
              <a:defRPr sz="13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45862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Text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5" cy="1325563"/>
          </a:xfrm>
          <a:prstGeom prst="rect">
            <a:avLst/>
          </a:prstGeom>
        </p:spPr>
        <p:txBody>
          <a:bodyPr/>
          <a:lstStyle>
            <a:lvl1pPr defTabSz="474778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3" y="1681167"/>
            <a:ext cx="3868341" cy="823914"/>
          </a:xfrm>
          <a:prstGeom prst="rect">
            <a:avLst/>
          </a:prstGeom>
        </p:spPr>
        <p:txBody>
          <a:bodyPr anchor="b"/>
          <a:lstStyle>
            <a:lvl1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1181" b="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2" y="1681167"/>
            <a:ext cx="3887393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045236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xfrm>
            <a:off x="628651" y="365129"/>
            <a:ext cx="7886703" cy="1325563"/>
          </a:xfrm>
          <a:prstGeom prst="rect">
            <a:avLst/>
          </a:prstGeom>
        </p:spPr>
        <p:txBody>
          <a:bodyPr/>
          <a:lstStyle>
            <a:lvl1pPr defTabSz="474778">
              <a:lnSpc>
                <a:spcPct val="90000"/>
              </a:lnSpc>
              <a:defRPr sz="2194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57352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557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989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80" cy="1600200"/>
          </a:xfrm>
          <a:prstGeom prst="rect">
            <a:avLst/>
          </a:prstGeom>
        </p:spPr>
        <p:txBody>
          <a:bodyPr anchor="b"/>
          <a:lstStyle>
            <a:lvl1pPr defTabSz="474778">
              <a:lnSpc>
                <a:spcPct val="90000"/>
              </a:lnSpc>
              <a:defRPr sz="1575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4" y="987427"/>
            <a:ext cx="4629154" cy="4873627"/>
          </a:xfrm>
          <a:prstGeom prst="rect">
            <a:avLst/>
          </a:prstGeom>
        </p:spPr>
        <p:txBody>
          <a:bodyPr/>
          <a:lstStyle>
            <a:lvl1pPr marL="118695" indent="-118695" defTabSz="474778">
              <a:lnSpc>
                <a:spcPct val="90000"/>
              </a:lnSpc>
              <a:spcBef>
                <a:spcPts val="450"/>
              </a:spcBef>
              <a:defRPr sz="1575">
                <a:latin typeface="+mn-lt"/>
                <a:ea typeface="+mn-ea"/>
                <a:cs typeface="+mn-cs"/>
                <a:sym typeface="Calibri"/>
              </a:defRPr>
            </a:lvl1pPr>
            <a:lvl2pPr marL="373040" indent="-135651" defTabSz="474778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2pPr>
            <a:lvl3pPr marL="633039" indent="-158259" defTabSz="474778">
              <a:lnSpc>
                <a:spcPct val="90000"/>
              </a:lnSpc>
              <a:spcBef>
                <a:spcPts val="450"/>
              </a:spcBef>
              <a:defRPr sz="1575">
                <a:latin typeface="+mn-lt"/>
                <a:ea typeface="+mn-ea"/>
                <a:cs typeface="+mn-cs"/>
                <a:sym typeface="Calibri"/>
              </a:defRPr>
            </a:lvl3pPr>
            <a:lvl4pPr marL="902080" indent="-189912" defTabSz="474778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4pPr>
            <a:lvl5pPr marL="1139470" indent="-189912" defTabSz="474778">
              <a:lnSpc>
                <a:spcPct val="90000"/>
              </a:lnSpc>
              <a:spcBef>
                <a:spcPts val="450"/>
              </a:spcBef>
              <a:buChar char="•"/>
              <a:defRPr sz="1575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1" y="2057400"/>
            <a:ext cx="294918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162252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80" cy="1600200"/>
          </a:xfrm>
          <a:prstGeom prst="rect">
            <a:avLst/>
          </a:prstGeom>
        </p:spPr>
        <p:txBody>
          <a:bodyPr anchor="b"/>
          <a:lstStyle>
            <a:lvl1pPr defTabSz="474778">
              <a:lnSpc>
                <a:spcPct val="90000"/>
              </a:lnSpc>
              <a:defRPr sz="1575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4" y="987427"/>
            <a:ext cx="4629154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80" cy="3811588"/>
          </a:xfrm>
          <a:prstGeom prst="rect">
            <a:avLst/>
          </a:prstGeom>
        </p:spPr>
        <p:txBody>
          <a:bodyPr/>
          <a:lstStyle>
            <a:lvl1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474778">
              <a:lnSpc>
                <a:spcPct val="90000"/>
              </a:lnSpc>
              <a:spcBef>
                <a:spcPts val="450"/>
              </a:spcBef>
              <a:buSzTx/>
              <a:buFontTx/>
              <a:buNone/>
              <a:defRPr sz="788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34860" y="6449439"/>
            <a:ext cx="180495" cy="178956"/>
          </a:xfrm>
          <a:prstGeom prst="rect">
            <a:avLst/>
          </a:prstGeom>
        </p:spPr>
        <p:txBody>
          <a:bodyPr/>
          <a:lstStyle>
            <a:lvl1pPr>
              <a:defRPr sz="563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64863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" y="5836087"/>
            <a:ext cx="1825625" cy="747277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TextBox 1"/>
          <p:cNvSpPr txBox="1"/>
          <p:nvPr/>
        </p:nvSpPr>
        <p:spPr>
          <a:xfrm>
            <a:off x="7352869" y="6382871"/>
            <a:ext cx="1308212" cy="17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16" tIns="25716" rIns="25716" bIns="25716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788" dirty="0"/>
              <a:t>Commercial in confidence</a:t>
            </a:r>
          </a:p>
        </p:txBody>
      </p:sp>
      <p:sp>
        <p:nvSpPr>
          <p:cNvPr id="362" name="Title Text"/>
          <p:cNvSpPr txBox="1">
            <a:spLocks noGrp="1"/>
          </p:cNvSpPr>
          <p:nvPr>
            <p:ph type="title"/>
          </p:nvPr>
        </p:nvSpPr>
        <p:spPr>
          <a:xfrm>
            <a:off x="286492" y="244248"/>
            <a:ext cx="8501900" cy="944057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457205"/>
          </a:lstStyle>
          <a:p>
            <a:r>
              <a:t>Title Text</a:t>
            </a:r>
          </a:p>
        </p:txBody>
      </p:sp>
      <p:sp>
        <p:nvSpPr>
          <p:cNvPr id="363" name="Body Level One…"/>
          <p:cNvSpPr txBox="1">
            <a:spLocks noGrp="1"/>
          </p:cNvSpPr>
          <p:nvPr>
            <p:ph type="body" idx="1"/>
          </p:nvPr>
        </p:nvSpPr>
        <p:spPr>
          <a:xfrm>
            <a:off x="286491" y="1383685"/>
            <a:ext cx="8501910" cy="3596306"/>
          </a:xfrm>
          <a:prstGeom prst="rect">
            <a:avLst/>
          </a:prstGeom>
        </p:spPr>
        <p:txBody>
          <a:bodyPr lIns="45718" tIns="45718" rIns="45718" bIns="45718"/>
          <a:lstStyle>
            <a:lvl1pPr marL="342903" indent="-342903" defTabSz="457205">
              <a:buSzTx/>
              <a:buFontTx/>
              <a:buNone/>
              <a:defRPr sz="2363" b="1">
                <a:solidFill>
                  <a:srgbClr val="006633"/>
                </a:solidFill>
              </a:defRPr>
            </a:lvl1pPr>
            <a:lvl2pPr marL="342903" indent="-342903" defTabSz="457205">
              <a:buSzTx/>
              <a:buFontTx/>
              <a:buNone/>
              <a:defRPr sz="2363" b="1">
                <a:solidFill>
                  <a:srgbClr val="006633"/>
                </a:solidFill>
              </a:defRPr>
            </a:lvl2pPr>
            <a:lvl3pPr marL="263527" indent="-263527" defTabSz="457205">
              <a:buFontTx/>
              <a:buChar char="▪"/>
              <a:defRPr sz="2363" b="1">
                <a:solidFill>
                  <a:srgbClr val="006633"/>
                </a:solidFill>
              </a:defRPr>
            </a:lvl3pPr>
            <a:lvl4pPr marL="536581" indent="-273053" defTabSz="457205">
              <a:buFontTx/>
              <a:defRPr sz="2363" b="1">
                <a:solidFill>
                  <a:srgbClr val="006633"/>
                </a:solidFill>
              </a:defRPr>
            </a:lvl4pPr>
            <a:lvl5pPr marL="2103146" indent="-274323" defTabSz="457205">
              <a:buFontTx/>
              <a:defRPr sz="2363" b="1">
                <a:solidFill>
                  <a:srgbClr val="00663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5" y="6219328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930614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" y="5836087"/>
            <a:ext cx="1825625" cy="747277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457205"/>
          </a:lstStyle>
          <a:p>
            <a:r>
              <a:t>Title Text</a:t>
            </a:r>
          </a:p>
        </p:txBody>
      </p:sp>
      <p:sp>
        <p:nvSpPr>
          <p:cNvPr id="37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lIns="45718" tIns="45718" rIns="45718" bIns="45718"/>
          <a:lstStyle>
            <a:lvl1pPr marL="342903" indent="-342903" defTabSz="457205">
              <a:spcBef>
                <a:spcPts val="619"/>
              </a:spcBef>
            </a:lvl1pPr>
            <a:lvl2pPr marL="790584" indent="-333378" defTabSz="457205">
              <a:spcBef>
                <a:spcPts val="619"/>
              </a:spcBef>
            </a:lvl2pPr>
            <a:lvl3pPr marL="1181114" indent="-266703" defTabSz="457205">
              <a:spcBef>
                <a:spcPts val="619"/>
              </a:spcBef>
            </a:lvl3pPr>
            <a:lvl4pPr marL="1658836" indent="-287219" defTabSz="457205">
              <a:spcBef>
                <a:spcPts val="619"/>
              </a:spcBef>
            </a:lvl4pPr>
            <a:lvl5pPr marL="2148866" indent="-320043" defTabSz="457205">
              <a:spcBef>
                <a:spcPts val="619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5" y="6219328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711722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" y="5836087"/>
            <a:ext cx="1825625" cy="747277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457205"/>
          </a:lstStyle>
          <a:p>
            <a:r>
              <a:t>Title Text</a:t>
            </a:r>
          </a:p>
        </p:txBody>
      </p:sp>
      <p:sp>
        <p:nvSpPr>
          <p:cNvPr id="3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5" y="6219328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904915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18" descr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3" y="5836087"/>
            <a:ext cx="1825625" cy="747277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457205"/>
          </a:lstStyle>
          <a:p>
            <a:r>
              <a:t>Title Text</a:t>
            </a:r>
          </a:p>
        </p:txBody>
      </p:sp>
      <p:sp>
        <p:nvSpPr>
          <p:cNvPr id="3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5" y="6219328"/>
            <a:ext cx="276675" cy="2740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77839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itle Text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914410">
              <a:lnSpc>
                <a:spcPct val="90000"/>
              </a:lnSpc>
              <a:defRPr sz="4388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1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602" indent="-228602" defTabSz="914410">
              <a:lnSpc>
                <a:spcPct val="90000"/>
              </a:lnSpc>
              <a:spcBef>
                <a:spcPts val="956"/>
              </a:spcBef>
              <a:defRPr>
                <a:latin typeface="+mn-lt"/>
                <a:ea typeface="+mn-ea"/>
                <a:cs typeface="+mn-cs"/>
                <a:sym typeface="Calibri"/>
              </a:defRPr>
            </a:lvl1pPr>
            <a:lvl2pPr marL="723908" indent="-266703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2pPr>
            <a:lvl3pPr marL="1234455" indent="-320044" defTabSz="914410">
              <a:lnSpc>
                <a:spcPct val="90000"/>
              </a:lnSpc>
              <a:spcBef>
                <a:spcPts val="956"/>
              </a:spcBef>
              <a:defRPr>
                <a:latin typeface="+mn-lt"/>
                <a:ea typeface="+mn-ea"/>
                <a:cs typeface="+mn-cs"/>
                <a:sym typeface="Calibri"/>
              </a:defRPr>
            </a:lvl3pPr>
            <a:lvl4pPr marL="1721665" indent="-350047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4pPr>
            <a:lvl5pPr marL="2178871" indent="-350047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43542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itle Text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1" cy="2852738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10">
              <a:lnSpc>
                <a:spcPct val="90000"/>
              </a:lnSpc>
              <a:defRPr sz="5963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4"/>
            <a:ext cx="7886701" cy="15001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417381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itle Text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914410">
              <a:lnSpc>
                <a:spcPct val="90000"/>
              </a:lnSpc>
              <a:defRPr sz="4388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4"/>
            <a:ext cx="38862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602" indent="-228602" defTabSz="914410">
              <a:lnSpc>
                <a:spcPct val="90000"/>
              </a:lnSpc>
              <a:spcBef>
                <a:spcPts val="956"/>
              </a:spcBef>
              <a:defRPr>
                <a:latin typeface="+mn-lt"/>
                <a:ea typeface="+mn-ea"/>
                <a:cs typeface="+mn-cs"/>
                <a:sym typeface="Calibri"/>
              </a:defRPr>
            </a:lvl1pPr>
            <a:lvl2pPr marL="723908" indent="-266703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2pPr>
            <a:lvl3pPr marL="1234455" indent="-320044" defTabSz="914410">
              <a:lnSpc>
                <a:spcPct val="90000"/>
              </a:lnSpc>
              <a:spcBef>
                <a:spcPts val="956"/>
              </a:spcBef>
              <a:defRPr>
                <a:latin typeface="+mn-lt"/>
                <a:ea typeface="+mn-ea"/>
                <a:cs typeface="+mn-cs"/>
                <a:sym typeface="Calibri"/>
              </a:defRPr>
            </a:lvl3pPr>
            <a:lvl4pPr marL="1721665" indent="-350047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4pPr>
            <a:lvl5pPr marL="2178871" indent="-350047" defTabSz="914410">
              <a:lnSpc>
                <a:spcPct val="90000"/>
              </a:lnSpc>
              <a:spcBef>
                <a:spcPts val="956"/>
              </a:spcBef>
              <a:buChar char="•"/>
              <a:defRPr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358554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itle Text"/>
          <p:cNvSpPr txBox="1">
            <a:spLocks noGrp="1"/>
          </p:cNvSpPr>
          <p:nvPr>
            <p:ph type="title"/>
          </p:nvPr>
        </p:nvSpPr>
        <p:spPr>
          <a:xfrm>
            <a:off x="629841" y="365127"/>
            <a:ext cx="7886701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914410">
              <a:lnSpc>
                <a:spcPct val="90000"/>
              </a:lnSpc>
              <a:defRPr sz="4388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2" cy="82391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2363" b="1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1" cy="823913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4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16249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808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itle Text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45718" tIns="45718" rIns="45718" bIns="45718"/>
          <a:lstStyle>
            <a:lvl1pPr defTabSz="914410">
              <a:lnSpc>
                <a:spcPct val="90000"/>
              </a:lnSpc>
              <a:defRPr sz="4388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264408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66235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10">
              <a:lnSpc>
                <a:spcPct val="90000"/>
              </a:lnSpc>
              <a:defRPr sz="315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7"/>
            <a:ext cx="4629151" cy="4873626"/>
          </a:xfrm>
          <a:prstGeom prst="rect">
            <a:avLst/>
          </a:prstGeom>
        </p:spPr>
        <p:txBody>
          <a:bodyPr lIns="45718" tIns="45718" rIns="45718" bIns="45718"/>
          <a:lstStyle>
            <a:lvl1pPr marL="228602" indent="-228602" defTabSz="914410">
              <a:lnSpc>
                <a:spcPct val="90000"/>
              </a:lnSpc>
              <a:spcBef>
                <a:spcPts val="956"/>
              </a:spcBef>
              <a:defRPr sz="3150">
                <a:latin typeface="+mn-lt"/>
                <a:ea typeface="+mn-ea"/>
                <a:cs typeface="+mn-cs"/>
                <a:sym typeface="Calibri"/>
              </a:defRPr>
            </a:lvl1pPr>
            <a:lvl2pPr marL="718466" indent="-261259" defTabSz="914410">
              <a:lnSpc>
                <a:spcPct val="90000"/>
              </a:lnSpc>
              <a:spcBef>
                <a:spcPts val="956"/>
              </a:spcBef>
              <a:buChar char="•"/>
              <a:defRPr sz="3150">
                <a:latin typeface="+mn-lt"/>
                <a:ea typeface="+mn-ea"/>
                <a:cs typeface="+mn-cs"/>
                <a:sym typeface="Calibri"/>
              </a:defRPr>
            </a:lvl2pPr>
            <a:lvl3pPr marL="1219215" indent="-304803" defTabSz="914410">
              <a:lnSpc>
                <a:spcPct val="90000"/>
              </a:lnSpc>
              <a:spcBef>
                <a:spcPts val="956"/>
              </a:spcBef>
              <a:defRPr sz="3150">
                <a:latin typeface="+mn-lt"/>
                <a:ea typeface="+mn-ea"/>
                <a:cs typeface="+mn-cs"/>
                <a:sym typeface="Calibri"/>
              </a:defRPr>
            </a:lvl3pPr>
            <a:lvl4pPr marL="1737381" indent="-365764" defTabSz="914410">
              <a:lnSpc>
                <a:spcPct val="90000"/>
              </a:lnSpc>
              <a:spcBef>
                <a:spcPts val="956"/>
              </a:spcBef>
              <a:buChar char="•"/>
              <a:defRPr sz="3150">
                <a:latin typeface="+mn-lt"/>
                <a:ea typeface="+mn-ea"/>
                <a:cs typeface="+mn-cs"/>
                <a:sym typeface="Calibri"/>
              </a:defRPr>
            </a:lvl4pPr>
            <a:lvl5pPr marL="2194586" indent="-365764" defTabSz="914410">
              <a:lnSpc>
                <a:spcPct val="90000"/>
              </a:lnSpc>
              <a:spcBef>
                <a:spcPts val="956"/>
              </a:spcBef>
              <a:buChar char="•"/>
              <a:defRPr sz="315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974077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10">
              <a:lnSpc>
                <a:spcPct val="90000"/>
              </a:lnSpc>
              <a:defRPr sz="315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7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7"/>
            <a:ext cx="4629151" cy="4873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4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1pPr>
            <a:lvl2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2pPr>
            <a:lvl3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3pPr>
            <a:lvl4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4pPr>
            <a:lvl5pPr marL="0" indent="0" defTabSz="914410">
              <a:lnSpc>
                <a:spcPct val="90000"/>
              </a:lnSpc>
              <a:spcBef>
                <a:spcPts val="956"/>
              </a:spcBef>
              <a:buSzTx/>
              <a:buFontTx/>
              <a:buNone/>
              <a:defRPr sz="1575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5087" y="6401892"/>
            <a:ext cx="270263" cy="27404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627727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3789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437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885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28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6492" y="244248"/>
            <a:ext cx="8501900" cy="9440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i="0" u="none" baseline="0">
                <a:solidFill>
                  <a:schemeClr val="tx1"/>
                </a:solidFill>
                <a:latin typeface="+mj-lt"/>
                <a:cs typeface="HelveticaNeueLT Std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86491" y="1383685"/>
            <a:ext cx="8501909" cy="3596304"/>
          </a:xfrm>
          <a:prstGeom prst="rect">
            <a:avLst/>
          </a:prstGeom>
        </p:spPr>
        <p:txBody>
          <a:bodyPr/>
          <a:lstStyle>
            <a:lvl1pPr>
              <a:buNone/>
              <a:defRPr sz="2400" b="1" cap="none">
                <a:solidFill>
                  <a:srgbClr val="006633"/>
                </a:solidFill>
              </a:defRPr>
            </a:lvl1pPr>
            <a:lvl2pPr marL="0" indent="0">
              <a:buNone/>
              <a:defRPr sz="2400"/>
            </a:lvl2pPr>
            <a:lvl3pPr marL="263525" indent="-263525">
              <a:buFont typeface="Wingdings" charset="2"/>
              <a:buChar char="§"/>
              <a:defRPr sz="2400" baseline="0"/>
            </a:lvl3pPr>
            <a:lvl4pPr marL="536575" indent="-273050">
              <a:defRPr sz="24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420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27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74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12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0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1"/>
          <a:stretch>
            <a:fillRect/>
          </a:stretch>
        </p:blipFill>
        <p:spPr bwMode="auto">
          <a:xfrm>
            <a:off x="-3175" y="1809750"/>
            <a:ext cx="91440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7975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8988" y="65039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1029" name="Picture 18" descr="cover_logo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827713"/>
            <a:ext cx="1825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-57150" y="0"/>
            <a:ext cx="9231313" cy="2970213"/>
          </a:xfrm>
          <a:custGeom>
            <a:avLst/>
            <a:gdLst>
              <a:gd name="T0" fmla="*/ 7807 w 9189873"/>
              <a:gd name="T1" fmla="*/ 0 h 2970306"/>
              <a:gd name="T2" fmla="*/ 9231313 w 9189873"/>
              <a:gd name="T3" fmla="*/ 0 h 2970306"/>
              <a:gd name="T4" fmla="*/ 9231313 w 9189873"/>
              <a:gd name="T5" fmla="*/ 1789057 h 2970306"/>
              <a:gd name="T6" fmla="*/ 2996820 w 9189873"/>
              <a:gd name="T7" fmla="*/ 2931409 h 2970306"/>
              <a:gd name="T8" fmla="*/ 0 w 9189873"/>
              <a:gd name="T9" fmla="*/ 2636725 h 2970306"/>
              <a:gd name="T10" fmla="*/ 7807 w 9189873"/>
              <a:gd name="T11" fmla="*/ 0 h 2970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89873"/>
              <a:gd name="T19" fmla="*/ 0 h 2970306"/>
              <a:gd name="T20" fmla="*/ 9189873 w 9189873"/>
              <a:gd name="T21" fmla="*/ 2970306 h 29703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89873" h="2970306">
                <a:moveTo>
                  <a:pt x="7772" y="0"/>
                </a:moveTo>
                <a:lnTo>
                  <a:pt x="9189873" y="0"/>
                </a:lnTo>
                <a:lnTo>
                  <a:pt x="9189873" y="1789113"/>
                </a:lnTo>
                <a:cubicBezTo>
                  <a:pt x="5915173" y="2970306"/>
                  <a:pt x="3652008" y="2925203"/>
                  <a:pt x="2983367" y="2931501"/>
                </a:cubicBezTo>
                <a:cubicBezTo>
                  <a:pt x="2397872" y="2920384"/>
                  <a:pt x="674381" y="2914574"/>
                  <a:pt x="0" y="2636808"/>
                </a:cubicBezTo>
                <a:cubicBezTo>
                  <a:pt x="2591" y="1665283"/>
                  <a:pt x="5181" y="971525"/>
                  <a:pt x="7772" y="0"/>
                </a:cubicBezTo>
                <a:close/>
              </a:path>
            </a:pathLst>
          </a:custGeom>
          <a:solidFill>
            <a:srgbClr val="23699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-46038" y="4859338"/>
            <a:ext cx="9223376" cy="2024062"/>
          </a:xfrm>
          <a:custGeom>
            <a:avLst/>
            <a:gdLst>
              <a:gd name="T0" fmla="*/ 0 w 9223376"/>
              <a:gd name="T1" fmla="*/ 0 h 2024062"/>
              <a:gd name="T2" fmla="*/ 5125812 w 9223376"/>
              <a:gd name="T3" fmla="*/ 783559 h 2024062"/>
              <a:gd name="T4" fmla="*/ 9223376 w 9223376"/>
              <a:gd name="T5" fmla="*/ 152400 h 2024062"/>
              <a:gd name="T6" fmla="*/ 9223376 w 9223376"/>
              <a:gd name="T7" fmla="*/ 2024062 h 2024062"/>
              <a:gd name="T8" fmla="*/ 0 w 9223376"/>
              <a:gd name="T9" fmla="*/ 2024062 h 2024062"/>
              <a:gd name="T10" fmla="*/ 0 w 9223376"/>
              <a:gd name="T11" fmla="*/ 0 h 20240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23376"/>
              <a:gd name="T19" fmla="*/ 0 h 2024062"/>
              <a:gd name="T20" fmla="*/ 9223376 w 9223376"/>
              <a:gd name="T21" fmla="*/ 2024062 h 20240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23376" h="2024062">
                <a:moveTo>
                  <a:pt x="0" y="0"/>
                </a:moveTo>
                <a:cubicBezTo>
                  <a:pt x="682880" y="212339"/>
                  <a:pt x="2506294" y="774131"/>
                  <a:pt x="5125812" y="783559"/>
                </a:cubicBezTo>
                <a:cubicBezTo>
                  <a:pt x="7745330" y="792987"/>
                  <a:pt x="8876665" y="257046"/>
                  <a:pt x="9223376" y="152400"/>
                </a:cubicBezTo>
                <a:lnTo>
                  <a:pt x="9223376" y="2024062"/>
                </a:lnTo>
                <a:lnTo>
                  <a:pt x="0" y="20240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-47625" y="5019675"/>
            <a:ext cx="9261475" cy="2024063"/>
          </a:xfrm>
          <a:custGeom>
            <a:avLst/>
            <a:gdLst>
              <a:gd name="T0" fmla="*/ 9222676 w 9262178"/>
              <a:gd name="T1" fmla="*/ 2024063 h 2024062"/>
              <a:gd name="T2" fmla="*/ 0 w 9262178"/>
              <a:gd name="T3" fmla="*/ 2024063 h 2024062"/>
              <a:gd name="T4" fmla="*/ 0 w 9262178"/>
              <a:gd name="T5" fmla="*/ 0 h 2024062"/>
              <a:gd name="T6" fmla="*/ 5125423 w 9262178"/>
              <a:gd name="T7" fmla="*/ 719863 h 2024062"/>
              <a:gd name="T8" fmla="*/ 9261475 w 9262178"/>
              <a:gd name="T9" fmla="*/ 220705 h 2024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62178"/>
              <a:gd name="T16" fmla="*/ 0 h 2024062"/>
              <a:gd name="T17" fmla="*/ 9262178 w 9262178"/>
              <a:gd name="T18" fmla="*/ 2024062 h 2024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62178" h="2024062">
                <a:moveTo>
                  <a:pt x="9223376" y="2024062"/>
                </a:moveTo>
                <a:lnTo>
                  <a:pt x="0" y="2024062"/>
                </a:lnTo>
                <a:lnTo>
                  <a:pt x="0" y="0"/>
                </a:lnTo>
                <a:cubicBezTo>
                  <a:pt x="682880" y="212339"/>
                  <a:pt x="2839875" y="716065"/>
                  <a:pt x="5125812" y="719863"/>
                </a:cubicBezTo>
                <a:cubicBezTo>
                  <a:pt x="6669508" y="756647"/>
                  <a:pt x="8677495" y="380453"/>
                  <a:pt x="9262178" y="220705"/>
                </a:cubicBezTo>
              </a:path>
            </a:pathLst>
          </a:custGeom>
          <a:solidFill>
            <a:srgbClr val="40516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u="sng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 u="sng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82" y="583608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82" y="583608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23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Picture 18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21584" y="5836087"/>
            <a:ext cx="1825627" cy="7472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1"/>
          <p:cNvSpPr txBox="1"/>
          <p:nvPr/>
        </p:nvSpPr>
        <p:spPr>
          <a:xfrm>
            <a:off x="7392875" y="6382871"/>
            <a:ext cx="1228208" cy="17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16" tIns="25716" rIns="25716" bIns="25716">
            <a:spAutoFit/>
          </a:bodyPr>
          <a:lstStyle>
            <a:lvl1pPr>
              <a:defRPr sz="1400"/>
            </a:lvl1pPr>
          </a:lstStyle>
          <a:p>
            <a:r>
              <a:rPr sz="788" dirty="0"/>
              <a:t>Commercial in confidence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03224" y="0"/>
            <a:ext cx="82296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51723"/>
            <a:ext cx="8229600" cy="4774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6526" y="6219328"/>
            <a:ext cx="276675" cy="27404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181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731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</p:sldLayoutIdLst>
  <p:transition spd="med"/>
  <p:txStyles>
    <p:titleStyle>
      <a:lvl1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1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6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894" marR="0" indent="-34289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90565" marR="0" indent="-333370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–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81084" marR="0" indent="-26669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62524" marR="0" indent="-290940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–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48813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»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06006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63201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20395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77589" marR="0" indent="-320034" algn="l" defTabSz="457194" rtl="0" latinLnBrk="0">
        <a:lnSpc>
          <a:spcPct val="10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2756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2571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1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775" y="5836087"/>
            <a:ext cx="1825625" cy="7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50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aa.co.uk/about-us/appointing-person-information/appointing-period-2023-24-2027-28/autumn-and-winter-webinars/" TargetMode="External"/><Relationship Id="rId2" Type="http://schemas.openxmlformats.org/officeDocument/2006/relationships/hyperlink" Target="https://us02web.zoom.us/webinar/register/WN_iNxQsqyJT82K6TJZb3h3NQ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s02web.zoom.us/webinar/register/WN_NOpk7gvZQyegMtkGSH4zO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saa.co.uk/about-us/appointing-person-information/becoming-an-opted-in-authority-for-2023-24-2027-28/list-of-opted-in-bodies-from-april-2023/" TargetMode="External"/><Relationship Id="rId1" Type="http://schemas.openxmlformats.org/officeDocument/2006/relationships/slideLayout" Target="../slideLayouts/slideLayout43.xml"/><Relationship Id="rId5" Type="http://schemas.openxmlformats.org/officeDocument/2006/relationships/hyperlink" Target="mailto:ap2@psaa.co.uk" TargetMode="External"/><Relationship Id="rId4" Type="http://schemas.openxmlformats.org/officeDocument/2006/relationships/hyperlink" Target="http://www.psaa.co.uk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slation.gov.uk/uksi/2015/192/contents/made" TargetMode="Externa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aa.co.uk/appointing-auditors-and-fees/psaa-fee-variation-process/" TargetMode="Externa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aa.co.uk/additional-information-for-2020-21-audit-fee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itle 3"/>
          <p:cNvSpPr txBox="1">
            <a:spLocks noGrp="1"/>
          </p:cNvSpPr>
          <p:nvPr>
            <p:ph type="title"/>
          </p:nvPr>
        </p:nvSpPr>
        <p:spPr>
          <a:xfrm>
            <a:off x="198663" y="134485"/>
            <a:ext cx="8548690" cy="944565"/>
          </a:xfrm>
          <a:prstGeom prst="rect">
            <a:avLst/>
          </a:prstGeom>
        </p:spPr>
        <p:txBody>
          <a:bodyPr anchor="ctr"/>
          <a:lstStyle/>
          <a:p>
            <a:pPr>
              <a:defRPr sz="3600" u="none"/>
            </a:pPr>
            <a:r>
              <a:rPr lang="en-GB" dirty="0"/>
              <a:t>LAQF WEBINAR</a:t>
            </a:r>
            <a:endParaRPr dirty="0"/>
          </a:p>
        </p:txBody>
      </p:sp>
      <p:sp>
        <p:nvSpPr>
          <p:cNvPr id="486" name="Subtitle 4"/>
          <p:cNvSpPr txBox="1">
            <a:spLocks noGrp="1"/>
          </p:cNvSpPr>
          <p:nvPr>
            <p:ph type="body" idx="1"/>
          </p:nvPr>
        </p:nvSpPr>
        <p:spPr>
          <a:xfrm>
            <a:off x="435455" y="1793329"/>
            <a:ext cx="8075106" cy="3525253"/>
          </a:xfrm>
          <a:prstGeom prst="rect">
            <a:avLst/>
          </a:prstGeom>
        </p:spPr>
        <p:txBody>
          <a:bodyPr/>
          <a:lstStyle/>
          <a:p>
            <a:r>
              <a:rPr lang="en-GB" sz="3200" dirty="0"/>
              <a:t>Audit Scale Fees and Fee Variations</a:t>
            </a:r>
            <a:endParaRPr lang="en-GB" sz="2250" dirty="0"/>
          </a:p>
          <a:p>
            <a:pPr>
              <a:spcBef>
                <a:spcPts val="900"/>
              </a:spcBef>
              <a:defRPr sz="4000"/>
            </a:pPr>
            <a:endParaRPr sz="2250" dirty="0"/>
          </a:p>
          <a:p>
            <a:pPr>
              <a:spcBef>
                <a:spcPts val="900"/>
              </a:spcBef>
              <a:defRPr sz="4800"/>
            </a:pPr>
            <a:endParaRPr lang="en-GB" sz="2400" dirty="0"/>
          </a:p>
          <a:p>
            <a:pPr>
              <a:spcBef>
                <a:spcPts val="900"/>
              </a:spcBef>
              <a:defRPr sz="4800"/>
            </a:pPr>
            <a:r>
              <a:rPr lang="en-GB" sz="2400" dirty="0"/>
              <a:t>19 January 2022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0"/>
            <a:ext cx="8623210" cy="836023"/>
          </a:xfrm>
        </p:spPr>
        <p:txBody>
          <a:bodyPr/>
          <a:lstStyle/>
          <a:p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r>
              <a:rPr lang="en-GB" dirty="0">
                <a:solidFill>
                  <a:srgbClr val="236995"/>
                </a:solidFill>
                <a:sym typeface="Helvetica"/>
              </a:rPr>
              <a:t>How we assess fee variations</a:t>
            </a:r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r>
              <a:rPr lang="en-GB" sz="2400" dirty="0">
                <a:solidFill>
                  <a:srgbClr val="236995"/>
                </a:solidFill>
                <a:sym typeface="Helvetica"/>
              </a:rPr>
              <a:t>Standard Fee Variations Processing Cycle (c. 6-8 weeks)</a:t>
            </a:r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9233F-BA31-4A87-B358-507FE1EDB16A}"/>
              </a:ext>
            </a:extLst>
          </p:cNvPr>
          <p:cNvSpPr/>
          <p:nvPr/>
        </p:nvSpPr>
        <p:spPr>
          <a:xfrm>
            <a:off x="117565" y="836022"/>
            <a:ext cx="8895805" cy="5904411"/>
          </a:xfrm>
          <a:prstGeom prst="rect">
            <a:avLst/>
          </a:prstGeom>
          <a:solidFill>
            <a:schemeClr val="bg1"/>
          </a:solidFill>
        </p:spPr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3B39008-8456-4399-BEBC-6299B815E9C7}"/>
              </a:ext>
            </a:extLst>
          </p:cNvPr>
          <p:cNvSpPr/>
          <p:nvPr/>
        </p:nvSpPr>
        <p:spPr>
          <a:xfrm>
            <a:off x="117565" y="841400"/>
            <a:ext cx="1463717" cy="1698656"/>
          </a:xfrm>
          <a:custGeom>
            <a:avLst/>
            <a:gdLst>
              <a:gd name="connsiteX0" fmla="*/ 0 w 2091023"/>
              <a:gd name="connsiteY0" fmla="*/ 0 h 1463716"/>
              <a:gd name="connsiteX1" fmla="*/ 1359165 w 2091023"/>
              <a:gd name="connsiteY1" fmla="*/ 0 h 1463716"/>
              <a:gd name="connsiteX2" fmla="*/ 2091023 w 2091023"/>
              <a:gd name="connsiteY2" fmla="*/ 731858 h 1463716"/>
              <a:gd name="connsiteX3" fmla="*/ 1359165 w 2091023"/>
              <a:gd name="connsiteY3" fmla="*/ 1463716 h 1463716"/>
              <a:gd name="connsiteX4" fmla="*/ 0 w 2091023"/>
              <a:gd name="connsiteY4" fmla="*/ 1463716 h 1463716"/>
              <a:gd name="connsiteX5" fmla="*/ 731858 w 2091023"/>
              <a:gd name="connsiteY5" fmla="*/ 731858 h 1463716"/>
              <a:gd name="connsiteX6" fmla="*/ 0 w 2091023"/>
              <a:gd name="connsiteY6" fmla="*/ 0 h 146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1023" h="1463716">
                <a:moveTo>
                  <a:pt x="2091022" y="0"/>
                </a:moveTo>
                <a:lnTo>
                  <a:pt x="2091022" y="951415"/>
                </a:lnTo>
                <a:lnTo>
                  <a:pt x="1045512" y="1463716"/>
                </a:lnTo>
                <a:lnTo>
                  <a:pt x="1" y="951415"/>
                </a:lnTo>
                <a:lnTo>
                  <a:pt x="1" y="0"/>
                </a:lnTo>
                <a:lnTo>
                  <a:pt x="1045512" y="512301"/>
                </a:lnTo>
                <a:lnTo>
                  <a:pt x="2091022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740113" rIns="8255" bIns="740114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GB" sz="1300" b="1" kern="1200" dirty="0">
                <a:latin typeface="Arial" panose="020B0604020202020204" pitchFamily="34" charset="0"/>
                <a:cs typeface="Times New Roman" panose="02020603050405020304" pitchFamily="18" charset="0"/>
              </a:rPr>
              <a:t>Auditor submits Fee Variation proposal</a:t>
            </a:r>
            <a:endParaRPr lang="en-GB" sz="1300" b="1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91E5A7-DDA4-4592-8457-68EFA2AEA298}"/>
              </a:ext>
            </a:extLst>
          </p:cNvPr>
          <p:cNvSpPr/>
          <p:nvPr/>
        </p:nvSpPr>
        <p:spPr>
          <a:xfrm>
            <a:off x="1581281" y="841401"/>
            <a:ext cx="7432089" cy="1359166"/>
          </a:xfrm>
          <a:custGeom>
            <a:avLst/>
            <a:gdLst>
              <a:gd name="connsiteX0" fmla="*/ 226532 w 1359165"/>
              <a:gd name="connsiteY0" fmla="*/ 0 h 7432088"/>
              <a:gd name="connsiteX1" fmla="*/ 1132633 w 1359165"/>
              <a:gd name="connsiteY1" fmla="*/ 0 h 7432088"/>
              <a:gd name="connsiteX2" fmla="*/ 1359165 w 1359165"/>
              <a:gd name="connsiteY2" fmla="*/ 226532 h 7432088"/>
              <a:gd name="connsiteX3" fmla="*/ 1359165 w 1359165"/>
              <a:gd name="connsiteY3" fmla="*/ 7432088 h 7432088"/>
              <a:gd name="connsiteX4" fmla="*/ 1359165 w 1359165"/>
              <a:gd name="connsiteY4" fmla="*/ 7432088 h 7432088"/>
              <a:gd name="connsiteX5" fmla="*/ 0 w 1359165"/>
              <a:gd name="connsiteY5" fmla="*/ 7432088 h 7432088"/>
              <a:gd name="connsiteX6" fmla="*/ 0 w 1359165"/>
              <a:gd name="connsiteY6" fmla="*/ 7432088 h 7432088"/>
              <a:gd name="connsiteX7" fmla="*/ 0 w 1359165"/>
              <a:gd name="connsiteY7" fmla="*/ 226532 h 7432088"/>
              <a:gd name="connsiteX8" fmla="*/ 226532 w 1359165"/>
              <a:gd name="connsiteY8" fmla="*/ 0 h 743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165" h="7432088">
                <a:moveTo>
                  <a:pt x="1359165" y="1238708"/>
                </a:moveTo>
                <a:lnTo>
                  <a:pt x="1359165" y="6193380"/>
                </a:lnTo>
                <a:cubicBezTo>
                  <a:pt x="1359165" y="6877497"/>
                  <a:pt x="1340617" y="7432085"/>
                  <a:pt x="1317737" y="7432085"/>
                </a:cubicBezTo>
                <a:lnTo>
                  <a:pt x="0" y="7432085"/>
                </a:lnTo>
                <a:lnTo>
                  <a:pt x="0" y="7432085"/>
                </a:lnTo>
                <a:lnTo>
                  <a:pt x="0" y="3"/>
                </a:lnTo>
                <a:lnTo>
                  <a:pt x="0" y="3"/>
                </a:lnTo>
                <a:lnTo>
                  <a:pt x="1317737" y="3"/>
                </a:lnTo>
                <a:cubicBezTo>
                  <a:pt x="1340617" y="3"/>
                  <a:pt x="1359165" y="554591"/>
                  <a:pt x="1359165" y="1238708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7" tIns="74604" rIns="74604" bIns="74605" numCol="1" spcCol="1270" anchor="ctr" anchorCtr="0">
            <a:noAutofit/>
          </a:bodyPr>
          <a:lstStyle/>
          <a:p>
            <a:pPr marL="114300" lvl="1" indent="-114300" defTabSz="57785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dirty="0">
                <a:latin typeface="Arial" panose="020B0604020202020204" pitchFamily="34" charset="0"/>
                <a:cs typeface="Times New Roman" panose="02020603050405020304" pitchFamily="18" charset="0"/>
              </a:rPr>
              <a:t>date it was agreed with the audited body (or record that it has not been agreed)</a:t>
            </a:r>
          </a:p>
          <a:p>
            <a:pPr marL="114300" lvl="1" indent="-114300" defTabSz="57785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dirty="0">
                <a:latin typeface="Arial" panose="020B0604020202020204" pitchFamily="34" charset="0"/>
                <a:cs typeface="Times New Roman" panose="02020603050405020304" pitchFamily="18" charset="0"/>
              </a:rPr>
              <a:t>date it was reported to those charged with governance</a:t>
            </a:r>
          </a:p>
          <a:p>
            <a:pPr marL="114300" lvl="1" indent="-114300" defTabSz="57785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dirty="0">
                <a:latin typeface="Arial" panose="020B0604020202020204" pitchFamily="34" charset="0"/>
                <a:cs typeface="Times New Roman" panose="02020603050405020304" pitchFamily="18" charset="0"/>
              </a:rPr>
              <a:t>whether the proposal is for recurring additional work</a:t>
            </a:r>
          </a:p>
          <a:p>
            <a:pPr marL="114300" lvl="1" indent="-114300" defTabSz="57785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dirty="0">
                <a:latin typeface="Arial" panose="020B0604020202020204" pitchFamily="34" charset="0"/>
                <a:cs typeface="Times New Roman" panose="02020603050405020304" pitchFamily="18" charset="0"/>
              </a:rPr>
              <a:t>explanation of the proposal and supporting documents</a:t>
            </a:r>
          </a:p>
          <a:p>
            <a:pPr marL="114300" lvl="1" indent="-114300" defTabSz="57785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dirty="0">
                <a:latin typeface="Arial" panose="020B0604020202020204" pitchFamily="34" charset="0"/>
                <a:cs typeface="Times New Roman" panose="02020603050405020304" pitchFamily="18" charset="0"/>
              </a:rPr>
              <a:t>the hours taken to complete the additional work by grade of staff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D8914B-3B08-4E89-99FD-E016200C1EC5}"/>
              </a:ext>
            </a:extLst>
          </p:cNvPr>
          <p:cNvSpPr/>
          <p:nvPr/>
        </p:nvSpPr>
        <p:spPr>
          <a:xfrm>
            <a:off x="117565" y="2403724"/>
            <a:ext cx="1463717" cy="1698656"/>
          </a:xfrm>
          <a:custGeom>
            <a:avLst/>
            <a:gdLst>
              <a:gd name="connsiteX0" fmla="*/ 0 w 2091023"/>
              <a:gd name="connsiteY0" fmla="*/ 0 h 1463716"/>
              <a:gd name="connsiteX1" fmla="*/ 1359165 w 2091023"/>
              <a:gd name="connsiteY1" fmla="*/ 0 h 1463716"/>
              <a:gd name="connsiteX2" fmla="*/ 2091023 w 2091023"/>
              <a:gd name="connsiteY2" fmla="*/ 731858 h 1463716"/>
              <a:gd name="connsiteX3" fmla="*/ 1359165 w 2091023"/>
              <a:gd name="connsiteY3" fmla="*/ 1463716 h 1463716"/>
              <a:gd name="connsiteX4" fmla="*/ 0 w 2091023"/>
              <a:gd name="connsiteY4" fmla="*/ 1463716 h 1463716"/>
              <a:gd name="connsiteX5" fmla="*/ 731858 w 2091023"/>
              <a:gd name="connsiteY5" fmla="*/ 731858 h 1463716"/>
              <a:gd name="connsiteX6" fmla="*/ 0 w 2091023"/>
              <a:gd name="connsiteY6" fmla="*/ 0 h 146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1023" h="1463716">
                <a:moveTo>
                  <a:pt x="2091022" y="0"/>
                </a:moveTo>
                <a:lnTo>
                  <a:pt x="2091022" y="951415"/>
                </a:lnTo>
                <a:lnTo>
                  <a:pt x="1045512" y="1463716"/>
                </a:lnTo>
                <a:lnTo>
                  <a:pt x="1" y="951415"/>
                </a:lnTo>
                <a:lnTo>
                  <a:pt x="1" y="0"/>
                </a:lnTo>
                <a:lnTo>
                  <a:pt x="1045512" y="512301"/>
                </a:lnTo>
                <a:lnTo>
                  <a:pt x="2091022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740113" rIns="8255" bIns="740114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PSAA reviews the Fee Variation proposal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9904D1-E891-4D5C-8993-F85DA7303B15}"/>
              </a:ext>
            </a:extLst>
          </p:cNvPr>
          <p:cNvSpPr/>
          <p:nvPr/>
        </p:nvSpPr>
        <p:spPr>
          <a:xfrm>
            <a:off x="1581281" y="2403724"/>
            <a:ext cx="7432089" cy="2580358"/>
          </a:xfrm>
          <a:custGeom>
            <a:avLst/>
            <a:gdLst>
              <a:gd name="connsiteX0" fmla="*/ 226532 w 1359165"/>
              <a:gd name="connsiteY0" fmla="*/ 0 h 7432088"/>
              <a:gd name="connsiteX1" fmla="*/ 1132633 w 1359165"/>
              <a:gd name="connsiteY1" fmla="*/ 0 h 7432088"/>
              <a:gd name="connsiteX2" fmla="*/ 1359165 w 1359165"/>
              <a:gd name="connsiteY2" fmla="*/ 226532 h 7432088"/>
              <a:gd name="connsiteX3" fmla="*/ 1359165 w 1359165"/>
              <a:gd name="connsiteY3" fmla="*/ 7432088 h 7432088"/>
              <a:gd name="connsiteX4" fmla="*/ 1359165 w 1359165"/>
              <a:gd name="connsiteY4" fmla="*/ 7432088 h 7432088"/>
              <a:gd name="connsiteX5" fmla="*/ 0 w 1359165"/>
              <a:gd name="connsiteY5" fmla="*/ 7432088 h 7432088"/>
              <a:gd name="connsiteX6" fmla="*/ 0 w 1359165"/>
              <a:gd name="connsiteY6" fmla="*/ 7432088 h 7432088"/>
              <a:gd name="connsiteX7" fmla="*/ 0 w 1359165"/>
              <a:gd name="connsiteY7" fmla="*/ 226532 h 7432088"/>
              <a:gd name="connsiteX8" fmla="*/ 226532 w 1359165"/>
              <a:gd name="connsiteY8" fmla="*/ 0 h 743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165" h="7432088">
                <a:moveTo>
                  <a:pt x="1359165" y="1238708"/>
                </a:moveTo>
                <a:lnTo>
                  <a:pt x="1359165" y="6193380"/>
                </a:lnTo>
                <a:cubicBezTo>
                  <a:pt x="1359165" y="6877497"/>
                  <a:pt x="1340617" y="7432085"/>
                  <a:pt x="1317737" y="7432085"/>
                </a:cubicBezTo>
                <a:lnTo>
                  <a:pt x="0" y="7432085"/>
                </a:lnTo>
                <a:lnTo>
                  <a:pt x="0" y="7432085"/>
                </a:lnTo>
                <a:lnTo>
                  <a:pt x="0" y="3"/>
                </a:lnTo>
                <a:lnTo>
                  <a:pt x="0" y="3"/>
                </a:lnTo>
                <a:lnTo>
                  <a:pt x="1317737" y="3"/>
                </a:lnTo>
                <a:cubicBezTo>
                  <a:pt x="1340617" y="3"/>
                  <a:pt x="1359165" y="554591"/>
                  <a:pt x="1359165" y="1238708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3" tIns="73334" rIns="73334" bIns="73335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its value, and how this compares to other similar fee variations, and to the scale fee </a:t>
            </a:r>
          </a:p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its justification, and whether the complexity/challenges are proportionate to its value</a:t>
            </a:r>
          </a:p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checking that the work performed is required under the Code of Audit Practice</a:t>
            </a:r>
          </a:p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consistency with other information about the audit, e.g. opinion delays or statement of reasons</a:t>
            </a:r>
          </a:p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 judgement on the reasonableness of  resources deployed to the work and the hours taken </a:t>
            </a:r>
          </a:p>
          <a:p>
            <a:pPr marL="114300" lvl="1" indent="-114300" defTabSz="577850"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the issues raised have been appropriately reported to TCWG, Audit Plan/ISA260, AAL</a:t>
            </a:r>
          </a:p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whether it is agreed by the body</a:t>
            </a:r>
          </a:p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dirty="0">
                <a:latin typeface="Arial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en-GB" sz="1300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here it is not agreed by the body, we make contact to understand why</a:t>
            </a:r>
          </a:p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additional checks are performed for fee variations which are unusually high value or complex</a:t>
            </a:r>
            <a:r>
              <a:rPr lang="en-GB" sz="13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further discussions with body/auditor if appropriate</a:t>
            </a:r>
            <a:endParaRPr lang="en-GB" sz="13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114300" lvl="1" indent="-114300" algn="l" defTabSz="57785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GB" sz="1300" b="0" i="0" kern="1200" dirty="0"/>
              <a:t>determination is made, which may be that more information is needed to reach a determination</a:t>
            </a:r>
            <a:endParaRPr lang="en-GB" sz="1300" kern="1200" dirty="0"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6F1F3D2-79B5-4274-A6FB-5E8553682C9C}"/>
              </a:ext>
            </a:extLst>
          </p:cNvPr>
          <p:cNvSpPr/>
          <p:nvPr/>
        </p:nvSpPr>
        <p:spPr>
          <a:xfrm>
            <a:off x="104501" y="5167233"/>
            <a:ext cx="1463717" cy="1491755"/>
          </a:xfrm>
          <a:custGeom>
            <a:avLst/>
            <a:gdLst>
              <a:gd name="connsiteX0" fmla="*/ 0 w 2091023"/>
              <a:gd name="connsiteY0" fmla="*/ 0 h 1463716"/>
              <a:gd name="connsiteX1" fmla="*/ 1359165 w 2091023"/>
              <a:gd name="connsiteY1" fmla="*/ 0 h 1463716"/>
              <a:gd name="connsiteX2" fmla="*/ 2091023 w 2091023"/>
              <a:gd name="connsiteY2" fmla="*/ 731858 h 1463716"/>
              <a:gd name="connsiteX3" fmla="*/ 1359165 w 2091023"/>
              <a:gd name="connsiteY3" fmla="*/ 1463716 h 1463716"/>
              <a:gd name="connsiteX4" fmla="*/ 0 w 2091023"/>
              <a:gd name="connsiteY4" fmla="*/ 1463716 h 1463716"/>
              <a:gd name="connsiteX5" fmla="*/ 731858 w 2091023"/>
              <a:gd name="connsiteY5" fmla="*/ 731858 h 1463716"/>
              <a:gd name="connsiteX6" fmla="*/ 0 w 2091023"/>
              <a:gd name="connsiteY6" fmla="*/ 0 h 146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1023" h="1463716">
                <a:moveTo>
                  <a:pt x="2091022" y="0"/>
                </a:moveTo>
                <a:lnTo>
                  <a:pt x="2091022" y="951415"/>
                </a:lnTo>
                <a:lnTo>
                  <a:pt x="1045512" y="1463716"/>
                </a:lnTo>
                <a:lnTo>
                  <a:pt x="1" y="951415"/>
                </a:lnTo>
                <a:lnTo>
                  <a:pt x="1" y="0"/>
                </a:lnTo>
                <a:lnTo>
                  <a:pt x="1045512" y="512301"/>
                </a:lnTo>
                <a:lnTo>
                  <a:pt x="2091022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740113" rIns="8255" bIns="740114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300" b="1" kern="1200" dirty="0"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Notification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33E030-371E-48C4-968C-3CBE75111444}"/>
              </a:ext>
            </a:extLst>
          </p:cNvPr>
          <p:cNvSpPr/>
          <p:nvPr/>
        </p:nvSpPr>
        <p:spPr>
          <a:xfrm>
            <a:off x="1581282" y="5160026"/>
            <a:ext cx="7432089" cy="969641"/>
          </a:xfrm>
          <a:custGeom>
            <a:avLst/>
            <a:gdLst>
              <a:gd name="connsiteX0" fmla="*/ 226532 w 1359165"/>
              <a:gd name="connsiteY0" fmla="*/ 0 h 7432088"/>
              <a:gd name="connsiteX1" fmla="*/ 1132633 w 1359165"/>
              <a:gd name="connsiteY1" fmla="*/ 0 h 7432088"/>
              <a:gd name="connsiteX2" fmla="*/ 1359165 w 1359165"/>
              <a:gd name="connsiteY2" fmla="*/ 226532 h 7432088"/>
              <a:gd name="connsiteX3" fmla="*/ 1359165 w 1359165"/>
              <a:gd name="connsiteY3" fmla="*/ 7432088 h 7432088"/>
              <a:gd name="connsiteX4" fmla="*/ 1359165 w 1359165"/>
              <a:gd name="connsiteY4" fmla="*/ 7432088 h 7432088"/>
              <a:gd name="connsiteX5" fmla="*/ 0 w 1359165"/>
              <a:gd name="connsiteY5" fmla="*/ 7432088 h 7432088"/>
              <a:gd name="connsiteX6" fmla="*/ 0 w 1359165"/>
              <a:gd name="connsiteY6" fmla="*/ 7432088 h 7432088"/>
              <a:gd name="connsiteX7" fmla="*/ 0 w 1359165"/>
              <a:gd name="connsiteY7" fmla="*/ 226532 h 7432088"/>
              <a:gd name="connsiteX8" fmla="*/ 226532 w 1359165"/>
              <a:gd name="connsiteY8" fmla="*/ 0 h 743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165" h="7432088">
                <a:moveTo>
                  <a:pt x="1359165" y="1238708"/>
                </a:moveTo>
                <a:lnTo>
                  <a:pt x="1359165" y="6193380"/>
                </a:lnTo>
                <a:cubicBezTo>
                  <a:pt x="1359165" y="6877497"/>
                  <a:pt x="1340617" y="7432085"/>
                  <a:pt x="1317737" y="7432085"/>
                </a:cubicBezTo>
                <a:lnTo>
                  <a:pt x="0" y="7432085"/>
                </a:lnTo>
                <a:lnTo>
                  <a:pt x="0" y="7432085"/>
                </a:lnTo>
                <a:lnTo>
                  <a:pt x="0" y="3"/>
                </a:lnTo>
                <a:lnTo>
                  <a:pt x="0" y="3"/>
                </a:lnTo>
                <a:lnTo>
                  <a:pt x="1317737" y="3"/>
                </a:lnTo>
                <a:cubicBezTo>
                  <a:pt x="1340617" y="3"/>
                  <a:pt x="1359165" y="554591"/>
                  <a:pt x="1359165" y="1238708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7" tIns="74605" rIns="74604" bIns="74604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300" dirty="0"/>
              <a:t>a</a:t>
            </a:r>
            <a:r>
              <a:rPr lang="en-GB" sz="1300" b="0" i="0" kern="1200" dirty="0"/>
              <a:t>uditor is notified of the determination</a:t>
            </a:r>
            <a:endParaRPr lang="en-GB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300" b="0" i="0" kern="1200" dirty="0"/>
              <a:t>where agreed, the auditor can invoice the audited body</a:t>
            </a:r>
            <a:endParaRPr lang="en-GB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300" b="0" i="0" kern="1200" dirty="0"/>
              <a:t>audited body is emailed a summary of fee variation proposals we have approved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DF0DB5-EB9A-449F-ACDD-1AE433619B76}"/>
              </a:ext>
            </a:extLst>
          </p:cNvPr>
          <p:cNvSpPr txBox="1"/>
          <p:nvPr/>
        </p:nvSpPr>
        <p:spPr>
          <a:xfrm>
            <a:off x="1581282" y="6179108"/>
            <a:ext cx="7432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Where an approved fee variation is recurring, we aim to include it in the scale fee at the earliest opportunity</a:t>
            </a:r>
          </a:p>
        </p:txBody>
      </p:sp>
    </p:spTree>
    <p:extLst>
      <p:ext uri="{BB962C8B-B14F-4D97-AF65-F5344CB8AC3E}">
        <p14:creationId xmlns:p14="http://schemas.microsoft.com/office/powerpoint/2010/main" val="139198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tle 1"/>
          <p:cNvSpPr txBox="1">
            <a:spLocks noGrp="1"/>
          </p:cNvSpPr>
          <p:nvPr>
            <p:ph type="title"/>
          </p:nvPr>
        </p:nvSpPr>
        <p:spPr>
          <a:xfrm>
            <a:off x="0" y="2158433"/>
            <a:ext cx="8949220" cy="1143000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>
                <a:solidFill>
                  <a:srgbClr val="236995"/>
                </a:solidFill>
              </a:defRPr>
            </a:lvl1pPr>
          </a:lstStyle>
          <a:p>
            <a:pPr algn="ctr"/>
            <a:r>
              <a:rPr lang="en-GB" sz="5625" dirty="0">
                <a:sym typeface="Helvetica"/>
              </a:rPr>
              <a:t>Q&amp;A panel session</a:t>
            </a:r>
            <a:endParaRPr sz="5625" dirty="0"/>
          </a:p>
        </p:txBody>
      </p:sp>
    </p:spTree>
    <p:extLst>
      <p:ext uri="{BB962C8B-B14F-4D97-AF65-F5344CB8AC3E}">
        <p14:creationId xmlns:p14="http://schemas.microsoft.com/office/powerpoint/2010/main" val="19879439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>
                <a:solidFill>
                  <a:srgbClr val="236995"/>
                </a:solidFill>
              </a:rPr>
              <a:t>PSAA’s scheme from April 2023</a:t>
            </a:r>
            <a:br>
              <a:rPr lang="en-US" sz="2200" dirty="0">
                <a:solidFill>
                  <a:srgbClr val="236995"/>
                </a:solidFill>
              </a:rPr>
            </a:br>
            <a:r>
              <a:rPr lang="en-US" sz="2200" dirty="0"/>
              <a:t>Opt-in process and procurement update</a:t>
            </a:r>
            <a:endParaRPr lang="en-GB" sz="2200" dirty="0">
              <a:solidFill>
                <a:srgbClr val="23699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20" y="1136469"/>
            <a:ext cx="8418559" cy="4525963"/>
          </a:xfrm>
        </p:spPr>
        <p:txBody>
          <a:bodyPr/>
          <a:lstStyle/>
          <a:p>
            <a:pPr marL="57150" lvl="0" indent="0">
              <a:spcBef>
                <a:spcPts val="800"/>
              </a:spcBef>
              <a:buClr>
                <a:srgbClr val="236995"/>
              </a:buClr>
              <a:buNone/>
            </a:pPr>
            <a:endParaRPr lang="en-GB" sz="2000" kern="0" dirty="0">
              <a:solidFill>
                <a:srgbClr val="236995"/>
              </a:solidFill>
              <a:uFill>
                <a:solidFill>
                  <a:srgbClr val="000000"/>
                </a:solidFill>
              </a:uFill>
            </a:endParaRPr>
          </a:p>
          <a:p>
            <a:endParaRPr lang="en-GB" sz="16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C8BEF8-90B3-4A93-83FB-850A42DA6191}"/>
              </a:ext>
            </a:extLst>
          </p:cNvPr>
          <p:cNvSpPr txBox="1">
            <a:spLocks/>
          </p:cNvSpPr>
          <p:nvPr/>
        </p:nvSpPr>
        <p:spPr bwMode="auto">
          <a:xfrm>
            <a:off x="362720" y="3188321"/>
            <a:ext cx="8711611" cy="262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Your options: to make local arrangements or join our scheme</a:t>
            </a:r>
          </a:p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Decision required by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Full Council, or equivalent,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return the completed “form of acceptance” by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36995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11 March 2022</a:t>
            </a:r>
          </a:p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1600" kern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We confirm receipt of acceptance, then seek information to support auditor appointment</a:t>
            </a:r>
          </a:p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16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GB" sz="1600" b="1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en-GB" sz="16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opted-in bodies, with a further </a:t>
            </a:r>
            <a:r>
              <a:rPr lang="en-GB" sz="1600" b="1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GB" sz="16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expected pending Full Council approval</a:t>
            </a:r>
          </a:p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1600" kern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On track to publish the procurement contract notice on 7 February 2022,  with ITT due back in mid July</a:t>
            </a:r>
          </a:p>
          <a:p>
            <a:pPr marL="342900" marR="0" lvl="0" indent="-28575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16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Post-procurement, we will consult you on a proposed auditor (October 2022)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236995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2F96E-380C-4E02-919F-F62B31D48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51" y="1039691"/>
            <a:ext cx="7473734" cy="21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1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12274"/>
            <a:ext cx="8229600" cy="1305848"/>
          </a:xfrm>
        </p:spPr>
        <p:txBody>
          <a:bodyPr anchor="t" anchorCtr="0"/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en-GB" sz="3600" dirty="0">
                <a:solidFill>
                  <a:srgbClr val="236995"/>
                </a:solidFill>
              </a:rPr>
              <a:t>Future webinars…</a:t>
            </a:r>
            <a:br>
              <a:rPr lang="en-GB" sz="3600" dirty="0">
                <a:solidFill>
                  <a:srgbClr val="236995"/>
                </a:solidFill>
              </a:rPr>
            </a:br>
            <a:br>
              <a:rPr lang="en-GB" sz="1600" dirty="0">
                <a:solidFill>
                  <a:srgbClr val="236995"/>
                </a:solidFill>
              </a:rPr>
            </a:br>
            <a:r>
              <a:rPr lang="en-GB" sz="2400" dirty="0"/>
              <a:t>Book using the links below…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EEE874-6DDF-4CA3-834E-5D90361154F0}"/>
              </a:ext>
            </a:extLst>
          </p:cNvPr>
          <p:cNvSpPr/>
          <p:nvPr/>
        </p:nvSpPr>
        <p:spPr>
          <a:xfrm>
            <a:off x="421050" y="1436897"/>
            <a:ext cx="8301899" cy="599040"/>
          </a:xfrm>
          <a:custGeom>
            <a:avLst/>
            <a:gdLst>
              <a:gd name="connsiteX0" fmla="*/ 0 w 8301899"/>
              <a:gd name="connsiteY0" fmla="*/ 99842 h 599040"/>
              <a:gd name="connsiteX1" fmla="*/ 99842 w 8301899"/>
              <a:gd name="connsiteY1" fmla="*/ 0 h 599040"/>
              <a:gd name="connsiteX2" fmla="*/ 8202057 w 8301899"/>
              <a:gd name="connsiteY2" fmla="*/ 0 h 599040"/>
              <a:gd name="connsiteX3" fmla="*/ 8301899 w 8301899"/>
              <a:gd name="connsiteY3" fmla="*/ 99842 h 599040"/>
              <a:gd name="connsiteX4" fmla="*/ 8301899 w 8301899"/>
              <a:gd name="connsiteY4" fmla="*/ 499198 h 599040"/>
              <a:gd name="connsiteX5" fmla="*/ 8202057 w 8301899"/>
              <a:gd name="connsiteY5" fmla="*/ 599040 h 599040"/>
              <a:gd name="connsiteX6" fmla="*/ 99842 w 8301899"/>
              <a:gd name="connsiteY6" fmla="*/ 599040 h 599040"/>
              <a:gd name="connsiteX7" fmla="*/ 0 w 8301899"/>
              <a:gd name="connsiteY7" fmla="*/ 499198 h 599040"/>
              <a:gd name="connsiteX8" fmla="*/ 0 w 8301899"/>
              <a:gd name="connsiteY8" fmla="*/ 99842 h 59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899" h="599040">
                <a:moveTo>
                  <a:pt x="0" y="99842"/>
                </a:moveTo>
                <a:cubicBezTo>
                  <a:pt x="0" y="44701"/>
                  <a:pt x="44701" y="0"/>
                  <a:pt x="99842" y="0"/>
                </a:cubicBezTo>
                <a:lnTo>
                  <a:pt x="8202057" y="0"/>
                </a:lnTo>
                <a:cubicBezTo>
                  <a:pt x="8257198" y="0"/>
                  <a:pt x="8301899" y="44701"/>
                  <a:pt x="8301899" y="99842"/>
                </a:cubicBezTo>
                <a:lnTo>
                  <a:pt x="8301899" y="499198"/>
                </a:lnTo>
                <a:cubicBezTo>
                  <a:pt x="8301899" y="554339"/>
                  <a:pt x="8257198" y="599040"/>
                  <a:pt x="8202057" y="599040"/>
                </a:cubicBezTo>
                <a:lnTo>
                  <a:pt x="99842" y="599040"/>
                </a:lnTo>
                <a:cubicBezTo>
                  <a:pt x="44701" y="599040"/>
                  <a:pt x="0" y="554339"/>
                  <a:pt x="0" y="499198"/>
                </a:cubicBezTo>
                <a:lnTo>
                  <a:pt x="0" y="998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53" tIns="109253" rIns="109253" bIns="10925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February 1-2pm</a:t>
            </a:r>
            <a:endParaRPr lang="en-GB" sz="21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F58FD5-590D-469B-BCB8-8F9767065ACD}"/>
              </a:ext>
            </a:extLst>
          </p:cNvPr>
          <p:cNvSpPr/>
          <p:nvPr/>
        </p:nvSpPr>
        <p:spPr>
          <a:xfrm>
            <a:off x="421050" y="2636074"/>
            <a:ext cx="8301899" cy="599040"/>
          </a:xfrm>
          <a:custGeom>
            <a:avLst/>
            <a:gdLst>
              <a:gd name="connsiteX0" fmla="*/ 0 w 8301899"/>
              <a:gd name="connsiteY0" fmla="*/ 99842 h 599040"/>
              <a:gd name="connsiteX1" fmla="*/ 99842 w 8301899"/>
              <a:gd name="connsiteY1" fmla="*/ 0 h 599040"/>
              <a:gd name="connsiteX2" fmla="*/ 8202057 w 8301899"/>
              <a:gd name="connsiteY2" fmla="*/ 0 h 599040"/>
              <a:gd name="connsiteX3" fmla="*/ 8301899 w 8301899"/>
              <a:gd name="connsiteY3" fmla="*/ 99842 h 599040"/>
              <a:gd name="connsiteX4" fmla="*/ 8301899 w 8301899"/>
              <a:gd name="connsiteY4" fmla="*/ 499198 h 599040"/>
              <a:gd name="connsiteX5" fmla="*/ 8202057 w 8301899"/>
              <a:gd name="connsiteY5" fmla="*/ 599040 h 599040"/>
              <a:gd name="connsiteX6" fmla="*/ 99842 w 8301899"/>
              <a:gd name="connsiteY6" fmla="*/ 599040 h 599040"/>
              <a:gd name="connsiteX7" fmla="*/ 0 w 8301899"/>
              <a:gd name="connsiteY7" fmla="*/ 499198 h 599040"/>
              <a:gd name="connsiteX8" fmla="*/ 0 w 8301899"/>
              <a:gd name="connsiteY8" fmla="*/ 99842 h 59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899" h="599040">
                <a:moveTo>
                  <a:pt x="0" y="99842"/>
                </a:moveTo>
                <a:cubicBezTo>
                  <a:pt x="0" y="44701"/>
                  <a:pt x="44701" y="0"/>
                  <a:pt x="99842" y="0"/>
                </a:cubicBezTo>
                <a:lnTo>
                  <a:pt x="8202057" y="0"/>
                </a:lnTo>
                <a:cubicBezTo>
                  <a:pt x="8257198" y="0"/>
                  <a:pt x="8301899" y="44701"/>
                  <a:pt x="8301899" y="99842"/>
                </a:cubicBezTo>
                <a:lnTo>
                  <a:pt x="8301899" y="499198"/>
                </a:lnTo>
                <a:cubicBezTo>
                  <a:pt x="8301899" y="554339"/>
                  <a:pt x="8257198" y="599040"/>
                  <a:pt x="8202057" y="599040"/>
                </a:cubicBezTo>
                <a:lnTo>
                  <a:pt x="99842" y="599040"/>
                </a:lnTo>
                <a:cubicBezTo>
                  <a:pt x="44701" y="599040"/>
                  <a:pt x="0" y="554339"/>
                  <a:pt x="0" y="499198"/>
                </a:cubicBezTo>
                <a:lnTo>
                  <a:pt x="0" y="998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53" tIns="109253" rIns="109253" bIns="109253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Aft>
                <a:spcPct val="35000"/>
              </a:spcAft>
            </a:pPr>
            <a:r>
              <a:rPr lang="en-GB" sz="21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March 1-2pm</a:t>
            </a:r>
            <a:endParaRPr lang="en-GB" sz="21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34AA32-D147-4033-BD16-DA06C6107636}"/>
              </a:ext>
            </a:extLst>
          </p:cNvPr>
          <p:cNvSpPr/>
          <p:nvPr/>
        </p:nvSpPr>
        <p:spPr>
          <a:xfrm>
            <a:off x="421050" y="3279682"/>
            <a:ext cx="8301899" cy="485352"/>
          </a:xfrm>
          <a:custGeom>
            <a:avLst/>
            <a:gdLst>
              <a:gd name="connsiteX0" fmla="*/ 0 w 8301899"/>
              <a:gd name="connsiteY0" fmla="*/ 0 h 529920"/>
              <a:gd name="connsiteX1" fmla="*/ 8301899 w 8301899"/>
              <a:gd name="connsiteY1" fmla="*/ 0 h 529920"/>
              <a:gd name="connsiteX2" fmla="*/ 8301899 w 8301899"/>
              <a:gd name="connsiteY2" fmla="*/ 529920 h 529920"/>
              <a:gd name="connsiteX3" fmla="*/ 0 w 8301899"/>
              <a:gd name="connsiteY3" fmla="*/ 529920 h 529920"/>
              <a:gd name="connsiteX4" fmla="*/ 0 w 8301899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899" h="529920">
                <a:moveTo>
                  <a:pt x="0" y="0"/>
                </a:moveTo>
                <a:lnTo>
                  <a:pt x="8301899" y="0"/>
                </a:lnTo>
                <a:lnTo>
                  <a:pt x="8301899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585" tIns="21590" rIns="120904" bIns="21590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GB" sz="1700" u="sng" kern="12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Understanding our contract management arrangements</a:t>
            </a:r>
            <a:r>
              <a:rPr lang="en-GB" sz="17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0782FD-8C4C-42EA-A0C2-36B353E2623E}"/>
              </a:ext>
            </a:extLst>
          </p:cNvPr>
          <p:cNvSpPr/>
          <p:nvPr/>
        </p:nvSpPr>
        <p:spPr>
          <a:xfrm>
            <a:off x="384899" y="3789586"/>
            <a:ext cx="8301899" cy="599040"/>
          </a:xfrm>
          <a:custGeom>
            <a:avLst/>
            <a:gdLst>
              <a:gd name="connsiteX0" fmla="*/ 0 w 8301899"/>
              <a:gd name="connsiteY0" fmla="*/ 99842 h 599040"/>
              <a:gd name="connsiteX1" fmla="*/ 99842 w 8301899"/>
              <a:gd name="connsiteY1" fmla="*/ 0 h 599040"/>
              <a:gd name="connsiteX2" fmla="*/ 8202057 w 8301899"/>
              <a:gd name="connsiteY2" fmla="*/ 0 h 599040"/>
              <a:gd name="connsiteX3" fmla="*/ 8301899 w 8301899"/>
              <a:gd name="connsiteY3" fmla="*/ 99842 h 599040"/>
              <a:gd name="connsiteX4" fmla="*/ 8301899 w 8301899"/>
              <a:gd name="connsiteY4" fmla="*/ 499198 h 599040"/>
              <a:gd name="connsiteX5" fmla="*/ 8202057 w 8301899"/>
              <a:gd name="connsiteY5" fmla="*/ 599040 h 599040"/>
              <a:gd name="connsiteX6" fmla="*/ 99842 w 8301899"/>
              <a:gd name="connsiteY6" fmla="*/ 599040 h 599040"/>
              <a:gd name="connsiteX7" fmla="*/ 0 w 8301899"/>
              <a:gd name="connsiteY7" fmla="*/ 499198 h 599040"/>
              <a:gd name="connsiteX8" fmla="*/ 0 w 8301899"/>
              <a:gd name="connsiteY8" fmla="*/ 99842 h 59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899" h="599040">
                <a:moveTo>
                  <a:pt x="0" y="99842"/>
                </a:moveTo>
                <a:cubicBezTo>
                  <a:pt x="0" y="44701"/>
                  <a:pt x="44701" y="0"/>
                  <a:pt x="99842" y="0"/>
                </a:cubicBezTo>
                <a:lnTo>
                  <a:pt x="8202057" y="0"/>
                </a:lnTo>
                <a:cubicBezTo>
                  <a:pt x="8257198" y="0"/>
                  <a:pt x="8301899" y="44701"/>
                  <a:pt x="8301899" y="99842"/>
                </a:cubicBezTo>
                <a:lnTo>
                  <a:pt x="8301899" y="499198"/>
                </a:lnTo>
                <a:cubicBezTo>
                  <a:pt x="8301899" y="554339"/>
                  <a:pt x="8257198" y="599040"/>
                  <a:pt x="8202057" y="599040"/>
                </a:cubicBezTo>
                <a:lnTo>
                  <a:pt x="99842" y="599040"/>
                </a:lnTo>
                <a:cubicBezTo>
                  <a:pt x="44701" y="599040"/>
                  <a:pt x="0" y="554339"/>
                  <a:pt x="0" y="499198"/>
                </a:cubicBezTo>
                <a:lnTo>
                  <a:pt x="0" y="998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53" tIns="109253" rIns="109253" bIns="10925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100" dirty="0"/>
              <a:t>Previous webinar slides available at …</a:t>
            </a:r>
            <a:endParaRPr lang="en-GB" sz="21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1BE43D-BA42-475F-956D-6434BB017740}"/>
              </a:ext>
            </a:extLst>
          </p:cNvPr>
          <p:cNvSpPr/>
          <p:nvPr/>
        </p:nvSpPr>
        <p:spPr>
          <a:xfrm>
            <a:off x="384899" y="4388626"/>
            <a:ext cx="8301899" cy="529920"/>
          </a:xfrm>
          <a:custGeom>
            <a:avLst/>
            <a:gdLst>
              <a:gd name="connsiteX0" fmla="*/ 0 w 8301899"/>
              <a:gd name="connsiteY0" fmla="*/ 0 h 529920"/>
              <a:gd name="connsiteX1" fmla="*/ 8301899 w 8301899"/>
              <a:gd name="connsiteY1" fmla="*/ 0 h 529920"/>
              <a:gd name="connsiteX2" fmla="*/ 8301899 w 8301899"/>
              <a:gd name="connsiteY2" fmla="*/ 529920 h 529920"/>
              <a:gd name="connsiteX3" fmla="*/ 0 w 8301899"/>
              <a:gd name="connsiteY3" fmla="*/ 529920 h 529920"/>
              <a:gd name="connsiteX4" fmla="*/ 0 w 8301899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899" h="529920">
                <a:moveTo>
                  <a:pt x="0" y="0"/>
                </a:moveTo>
                <a:lnTo>
                  <a:pt x="8301899" y="0"/>
                </a:lnTo>
                <a:lnTo>
                  <a:pt x="8301899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585" tIns="21590" rIns="120904" bIns="21590" numCol="1" spcCol="1270" anchor="t" anchorCtr="0">
            <a:noAutofit/>
          </a:bodyPr>
          <a:lstStyle/>
          <a:p>
            <a:pPr marL="0" lvl="1" defTabSz="755650">
              <a:lnSpc>
                <a:spcPct val="90000"/>
              </a:lnSpc>
              <a:spcAft>
                <a:spcPct val="20000"/>
              </a:spcAft>
            </a:pPr>
            <a:r>
              <a:rPr lang="en-GB" sz="1800" dirty="0">
                <a:latin typeface="+mn-lt"/>
                <a:hlinkClick r:id="rId3"/>
              </a:rPr>
              <a:t>https://www.psaa.co.uk/about-us/appointing-person-information/appointing-period-2023-24-2027-28/autumn-and-winter-webinars/</a:t>
            </a:r>
            <a:r>
              <a:rPr lang="en-GB" sz="1800" dirty="0">
                <a:latin typeface="+mn-lt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C84851A-E6D2-478A-8305-B88F5F048F71}"/>
              </a:ext>
            </a:extLst>
          </p:cNvPr>
          <p:cNvSpPr/>
          <p:nvPr/>
        </p:nvSpPr>
        <p:spPr>
          <a:xfrm>
            <a:off x="457198" y="2150722"/>
            <a:ext cx="8301899" cy="529920"/>
          </a:xfrm>
          <a:custGeom>
            <a:avLst/>
            <a:gdLst>
              <a:gd name="connsiteX0" fmla="*/ 0 w 8301899"/>
              <a:gd name="connsiteY0" fmla="*/ 0 h 529920"/>
              <a:gd name="connsiteX1" fmla="*/ 8301899 w 8301899"/>
              <a:gd name="connsiteY1" fmla="*/ 0 h 529920"/>
              <a:gd name="connsiteX2" fmla="*/ 8301899 w 8301899"/>
              <a:gd name="connsiteY2" fmla="*/ 529920 h 529920"/>
              <a:gd name="connsiteX3" fmla="*/ 0 w 8301899"/>
              <a:gd name="connsiteY3" fmla="*/ 529920 h 529920"/>
              <a:gd name="connsiteX4" fmla="*/ 0 w 8301899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899" h="529920">
                <a:moveTo>
                  <a:pt x="0" y="0"/>
                </a:moveTo>
                <a:lnTo>
                  <a:pt x="8301899" y="0"/>
                </a:lnTo>
                <a:lnTo>
                  <a:pt x="8301899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585" tIns="21590" rIns="120904" bIns="21590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GB" sz="1700" u="sng" kern="12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Understanding the 2022 audit services procurement strategy</a:t>
            </a:r>
            <a:r>
              <a:rPr lang="en-GB" sz="17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kern="1200" dirty="0"/>
          </a:p>
        </p:txBody>
      </p:sp>
    </p:spTree>
    <p:extLst>
      <p:ext uri="{BB962C8B-B14F-4D97-AF65-F5344CB8AC3E}">
        <p14:creationId xmlns:p14="http://schemas.microsoft.com/office/powerpoint/2010/main" val="15555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tle 1"/>
          <p:cNvSpPr txBox="1">
            <a:spLocks noGrp="1"/>
          </p:cNvSpPr>
          <p:nvPr>
            <p:ph type="title"/>
          </p:nvPr>
        </p:nvSpPr>
        <p:spPr>
          <a:xfrm>
            <a:off x="403224" y="0"/>
            <a:ext cx="8591921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236995"/>
                </a:solidFill>
              </a:defRPr>
            </a:lvl1pPr>
          </a:lstStyle>
          <a:p>
            <a:r>
              <a:rPr lang="en-GB" sz="3200" dirty="0">
                <a:sym typeface="Helvetica"/>
              </a:rPr>
              <a:t>Information about our scheme</a:t>
            </a:r>
            <a:endParaRPr sz="3200" dirty="0"/>
          </a:p>
        </p:txBody>
      </p:sp>
      <p:sp>
        <p:nvSpPr>
          <p:cNvPr id="51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630465" y="5714972"/>
            <a:ext cx="5768068" cy="3533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rgbClr val="23699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opted-in bodies from 2023/24 (so far)</a:t>
            </a:r>
            <a:endParaRPr lang="en-GB" sz="2200" dirty="0">
              <a:solidFill>
                <a:srgbClr val="23699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A9235-6A95-40F2-A183-FDA2DA6D1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02" y="1054059"/>
            <a:ext cx="6849320" cy="41148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A4363A-C806-40A3-A773-ED5F27C91031}"/>
              </a:ext>
            </a:extLst>
          </p:cNvPr>
          <p:cNvSpPr txBox="1">
            <a:spLocks/>
          </p:cNvSpPr>
          <p:nvPr/>
        </p:nvSpPr>
        <p:spPr>
          <a:xfrm>
            <a:off x="1881051" y="5168859"/>
            <a:ext cx="7114094" cy="546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16" tIns="25716" rIns="25716" bIns="25716">
            <a:noAutofit/>
          </a:bodyPr>
          <a:lstStyle>
            <a:lvl1pPr marL="609606" marR="0" indent="-609606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405483" marR="0" indent="-592672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099759" marR="0" indent="-474138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949042" marR="0" indent="-510611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820207" marR="0" indent="-568966" algn="l" defTabSz="812809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4632900" marR="0" indent="-568950" algn="l" defTabSz="8127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5445690" marR="0" indent="-568950" algn="l" defTabSz="8127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6258480" marR="0" indent="-568950" algn="l" defTabSz="8127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7071270" marR="0" indent="-568950" algn="l" defTabSz="81279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9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457205" fontAlgn="auto">
              <a:spcBef>
                <a:spcPts val="619"/>
              </a:spcBef>
              <a:buNone/>
            </a:pPr>
            <a:r>
              <a:rPr lang="en-GB" sz="2500" kern="0" dirty="0">
                <a:hlinkClick r:id="rId4"/>
              </a:rPr>
              <a:t>www.psaa.co.uk</a:t>
            </a:r>
            <a:r>
              <a:rPr lang="en-GB" sz="2500" kern="0" dirty="0"/>
              <a:t> </a:t>
            </a:r>
            <a:r>
              <a:rPr lang="en-GB" sz="2500" dirty="0"/>
              <a:t>or email us at </a:t>
            </a:r>
            <a:r>
              <a:rPr lang="en-GB" sz="2500" dirty="0">
                <a:hlinkClick r:id="rId5"/>
              </a:rPr>
              <a:t>ap2@psaa.co.uk</a:t>
            </a:r>
            <a:r>
              <a:rPr lang="en-GB" sz="2500" dirty="0"/>
              <a:t> </a:t>
            </a:r>
            <a:endParaRPr lang="en-GB" sz="2500" kern="0" dirty="0"/>
          </a:p>
          <a:p>
            <a:pPr marL="0" indent="0" defTabSz="457205" fontAlgn="auto">
              <a:spcBef>
                <a:spcPts val="619"/>
              </a:spcBef>
              <a:buNone/>
            </a:pPr>
            <a:endParaRPr lang="en-GB" sz="1463" kern="0" dirty="0"/>
          </a:p>
        </p:txBody>
      </p:sp>
    </p:spTree>
    <p:extLst>
      <p:ext uri="{BB962C8B-B14F-4D97-AF65-F5344CB8AC3E}">
        <p14:creationId xmlns:p14="http://schemas.microsoft.com/office/powerpoint/2010/main" val="199068567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tle 1"/>
          <p:cNvSpPr txBox="1">
            <a:spLocks noGrp="1"/>
          </p:cNvSpPr>
          <p:nvPr>
            <p:ph type="title"/>
          </p:nvPr>
        </p:nvSpPr>
        <p:spPr>
          <a:xfrm>
            <a:off x="0" y="2158433"/>
            <a:ext cx="8949220" cy="1143000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>
                <a:solidFill>
                  <a:srgbClr val="236995"/>
                </a:solidFill>
              </a:defRPr>
            </a:lvl1pPr>
          </a:lstStyle>
          <a:p>
            <a:pPr algn="ctr"/>
            <a:r>
              <a:rPr lang="en-GB" sz="5063" dirty="0">
                <a:sym typeface="Helvetica"/>
              </a:rPr>
              <a:t>Closing comments</a:t>
            </a:r>
            <a:endParaRPr sz="5063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8915D1-9506-4BD5-A55D-611E1E16FB25}"/>
              </a:ext>
            </a:extLst>
          </p:cNvPr>
          <p:cNvSpPr txBox="1">
            <a:spLocks/>
          </p:cNvSpPr>
          <p:nvPr/>
        </p:nvSpPr>
        <p:spPr>
          <a:xfrm>
            <a:off x="174512" y="3569835"/>
            <a:ext cx="8774709" cy="1040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16" tIns="25716" rIns="25716" bIns="25716" anchor="ctr">
            <a:normAutofit lnSpcReduction="10000"/>
          </a:bodyPr>
          <a:lstStyle>
            <a:lvl1pPr marL="0" marR="0" indent="0" algn="l" defTabSz="81280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236995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8127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457205" fontAlgn="auto"/>
            <a:r>
              <a:rPr lang="en-GB" sz="3263" kern="0" dirty="0">
                <a:solidFill>
                  <a:srgbClr val="6E6E6E">
                    <a:lumMod val="75000"/>
                  </a:srgbClr>
                </a:solidFill>
                <a:sym typeface="Helvetica"/>
              </a:rPr>
              <a:t>We value your feedback, so ask you to complete a short feedback form</a:t>
            </a:r>
            <a:endParaRPr lang="en-GB" sz="3263" kern="0" dirty="0">
              <a:solidFill>
                <a:srgbClr val="6E6E6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837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tle 1"/>
          <p:cNvSpPr txBox="1">
            <a:spLocks noGrp="1"/>
          </p:cNvSpPr>
          <p:nvPr>
            <p:ph type="title"/>
          </p:nvPr>
        </p:nvSpPr>
        <p:spPr>
          <a:xfrm>
            <a:off x="403224" y="0"/>
            <a:ext cx="859192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6995"/>
                </a:solidFill>
              </a:defRPr>
            </a:lvl1pPr>
          </a:lstStyle>
          <a:p>
            <a:r>
              <a:rPr lang="en-GB" dirty="0"/>
              <a:t>Agenda</a:t>
            </a:r>
            <a:endParaRPr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FBBD681-3A77-4806-BDA5-911F6A402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64081"/>
              </p:ext>
            </p:extLst>
          </p:nvPr>
        </p:nvGraphicFramePr>
        <p:xfrm>
          <a:off x="403224" y="1351076"/>
          <a:ext cx="8294803" cy="3587318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607107">
                  <a:extLst>
                    <a:ext uri="{9D8B030D-6E8A-4147-A177-3AD203B41FA5}">
                      <a16:colId xmlns:a16="http://schemas.microsoft.com/office/drawing/2014/main" val="2636645887"/>
                    </a:ext>
                  </a:extLst>
                </a:gridCol>
                <a:gridCol w="5503680">
                  <a:extLst>
                    <a:ext uri="{9D8B030D-6E8A-4147-A177-3AD203B41FA5}">
                      <a16:colId xmlns:a16="http://schemas.microsoft.com/office/drawing/2014/main" val="1279299333"/>
                    </a:ext>
                  </a:extLst>
                </a:gridCol>
                <a:gridCol w="2184016">
                  <a:extLst>
                    <a:ext uri="{9D8B030D-6E8A-4147-A177-3AD203B41FA5}">
                      <a16:colId xmlns:a16="http://schemas.microsoft.com/office/drawing/2014/main" val="1849410458"/>
                    </a:ext>
                  </a:extLst>
                </a:gridCol>
              </a:tblGrid>
              <a:tr h="60345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Introduction &amp; Welcome </a:t>
                      </a:r>
                      <a:endParaRPr lang="en-GB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 Freer</a:t>
                      </a:r>
                    </a:p>
                    <a:p>
                      <a:pPr algn="l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Chair, PSAA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2805203"/>
                  </a:ext>
                </a:extLst>
              </a:tr>
              <a:tr h="603450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13:05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Audit Scale Fees and Fee Variations</a:t>
                      </a:r>
                    </a:p>
                    <a:p>
                      <a:pPr marL="285750" marR="0" indent="-285750" algn="l" defTabSz="25717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en-GB" sz="1500" b="1" i="1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Key elements</a:t>
                      </a:r>
                    </a:p>
                    <a:p>
                      <a:pPr marL="285750" marR="0" indent="-285750" algn="l" defTabSz="25717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en-GB" sz="1500" b="1" i="1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Audit changes and fees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GB" sz="1500" b="1" i="1" u="none" strike="noStrike" cap="none" spc="0" baseline="0" dirty="0">
                          <a:solidFill>
                            <a:schemeClr val="bg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How we assess fee variations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Tony Crawley &amp;</a:t>
                      </a:r>
                    </a:p>
                    <a:p>
                      <a:pPr algn="l"/>
                      <a:r>
                        <a:rPr lang="en-GB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Martin Phillips, PSAA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3362344"/>
                  </a:ext>
                </a:extLst>
              </a:tr>
              <a:tr h="603450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13:20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Q&amp;A panel session </a:t>
                      </a:r>
                    </a:p>
                    <a:p>
                      <a:pPr marL="0" marR="0" indent="0" algn="l" defTabSz="457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15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"/>
                      </a:endParaRP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"/>
                      </a:endParaRP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5663164"/>
                  </a:ext>
                </a:extLst>
              </a:tr>
              <a:tr h="603450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13:55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Opting in to PSAA’s scheme from April 2023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Julie Schofield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Senior Manager, PSAA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655953"/>
                  </a:ext>
                </a:extLst>
              </a:tr>
              <a:tr h="603450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"/>
                        </a:rPr>
                        <a:t>Closing comments 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 Freer</a:t>
                      </a:r>
                    </a:p>
                  </a:txBody>
                  <a:tcPr marL="51435" marR="51435" marT="81000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36112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4" y="-30228"/>
            <a:ext cx="8229601" cy="1143000"/>
          </a:xfrm>
        </p:spPr>
        <p:txBody>
          <a:bodyPr>
            <a:normAutofit fontScale="90000"/>
          </a:bodyPr>
          <a:lstStyle/>
          <a:p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r>
              <a:rPr lang="en-GB" sz="3100" dirty="0">
                <a:solidFill>
                  <a:srgbClr val="236995"/>
                </a:solidFill>
                <a:sym typeface="Helvetica"/>
              </a:rPr>
              <a:t>Key elements - The basics</a:t>
            </a:r>
            <a:br>
              <a:rPr lang="en-GB" sz="2400" dirty="0">
                <a:sym typeface="Helvetica"/>
              </a:rPr>
            </a:br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044098"/>
            <a:ext cx="8418559" cy="45259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tabLst>
                <a:tab pos="457200" algn="l"/>
              </a:tabLst>
            </a:pPr>
            <a:endParaRPr lang="en-GB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tabLst>
                <a:tab pos="457200" algn="l"/>
              </a:tabLst>
            </a:pPr>
            <a:r>
              <a:rPr lang="en-GB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audit fees have two elements – a pre-set </a:t>
            </a:r>
            <a:r>
              <a:rPr lang="en-GB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 fee </a:t>
            </a:r>
            <a:r>
              <a:rPr lang="en-GB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GB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 variations</a:t>
            </a:r>
          </a:p>
          <a:p>
            <a:pPr>
              <a:spcBef>
                <a:spcPts val="400"/>
              </a:spcBef>
              <a:tabLst>
                <a:tab pos="457200" algn="l"/>
              </a:tabLst>
            </a:pPr>
            <a:endParaRPr lang="en-GB" sz="17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tabLst>
                <a:tab pos="457200" algn="l"/>
              </a:tabLst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PSAA works to specific regs </a:t>
            </a: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  <a:hlinkClick r:id="rId2"/>
              </a:rPr>
              <a:t>Local Audit (Appointing Person) Regulations 2015</a:t>
            </a:r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tabLst>
                <a:tab pos="457200" algn="l"/>
              </a:tabLst>
            </a:pPr>
            <a:endParaRPr lang="en-GB" sz="17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tabLst>
                <a:tab pos="457200" algn="l"/>
              </a:tabLst>
            </a:pPr>
            <a:r>
              <a:rPr lang="en-GB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statutory role includes approval of both fee elements</a:t>
            </a:r>
          </a:p>
          <a:p>
            <a:pPr>
              <a:spcBef>
                <a:spcPts val="400"/>
              </a:spcBef>
              <a:tabLst>
                <a:tab pos="457200" algn="l"/>
              </a:tabLst>
            </a:pPr>
            <a:endParaRPr lang="en-GB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tabLst>
                <a:tab pos="457200" algn="l"/>
              </a:tabLst>
            </a:pPr>
            <a:r>
              <a:rPr lang="en-GB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 scope is set by the NAO (Code of Audit Practice approved by Parliament)</a:t>
            </a:r>
          </a:p>
          <a:p>
            <a:pPr>
              <a:spcBef>
                <a:spcPts val="400"/>
              </a:spcBef>
              <a:tabLst>
                <a:tab pos="457200" algn="l"/>
              </a:tabLst>
            </a:pPr>
            <a:endParaRPr lang="en-GB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tabLst>
                <a:tab pos="457200" algn="l"/>
              </a:tabLst>
            </a:pPr>
            <a:r>
              <a:rPr lang="en-GB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FRC is the regulator that sets the audit quality expectations </a:t>
            </a:r>
          </a:p>
          <a:p>
            <a:pPr>
              <a:spcBef>
                <a:spcPts val="400"/>
              </a:spcBef>
              <a:tabLst>
                <a:tab pos="457200" algn="l"/>
              </a:tabLst>
            </a:pPr>
            <a:endParaRPr lang="en-GB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endParaRPr lang="en-GB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tabLst>
                <a:tab pos="457200" algn="l"/>
              </a:tabLst>
            </a:pPr>
            <a:endParaRPr lang="en-GB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103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4" y="-30228"/>
            <a:ext cx="8229601" cy="1143000"/>
          </a:xfrm>
        </p:spPr>
        <p:txBody>
          <a:bodyPr>
            <a:normAutofit fontScale="90000"/>
          </a:bodyPr>
          <a:lstStyle/>
          <a:p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r>
              <a:rPr lang="en-GB" sz="3100" dirty="0">
                <a:solidFill>
                  <a:srgbClr val="236995"/>
                </a:solidFill>
                <a:sym typeface="Helvetica"/>
              </a:rPr>
              <a:t>Key elements - Scale fees</a:t>
            </a:r>
            <a:br>
              <a:rPr lang="en-GB" sz="3100" dirty="0">
                <a:sym typeface="Helvetica"/>
              </a:rPr>
            </a:br>
            <a:br>
              <a:rPr lang="en-GB" sz="3100" dirty="0">
                <a:solidFill>
                  <a:srgbClr val="236995"/>
                </a:solidFill>
                <a:sym typeface="Helvetica"/>
              </a:rPr>
            </a:br>
            <a:endParaRPr lang="en-GB" sz="3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044098"/>
            <a:ext cx="8418559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scale fee must be set  before the start of the year of audit</a:t>
            </a: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– long before work begins</a:t>
            </a:r>
          </a:p>
          <a:p>
            <a:pPr marL="5199063" indent="-896938">
              <a:spcBef>
                <a:spcPts val="400"/>
              </a:spcBef>
              <a:spcAft>
                <a:spcPts val="0"/>
              </a:spcAft>
              <a:buNone/>
              <a:tabLst>
                <a:tab pos="457200" algn="l"/>
                <a:tab pos="714375" algn="l"/>
              </a:tabLst>
            </a:pPr>
            <a:r>
              <a:rPr lang="en-GB" sz="13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GB" sz="13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legal requirement is in the process of being updated</a:t>
            </a:r>
          </a:p>
          <a:p>
            <a:pPr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Once set, the regulations do not allow a scale fee for a year to be changed</a:t>
            </a:r>
          </a:p>
          <a:p>
            <a:pPr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Scale fees cover the full cost of supplier contracts and our own costs (c.4%)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Before setting a scale of fees, we must consult with: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500" dirty="0">
                <a:solidFill>
                  <a:srgbClr val="236995"/>
                </a:solidFill>
                <a:cs typeface="Times New Roman" panose="02020603050405020304" pitchFamily="18" charset="0"/>
              </a:rPr>
              <a:t>opted-in bodies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500" dirty="0">
                <a:solidFill>
                  <a:srgbClr val="236995"/>
                </a:solidFill>
                <a:cs typeface="Times New Roman" panose="02020603050405020304" pitchFamily="18" charset="0"/>
              </a:rPr>
              <a:t>relevant representative associations of local authorities and relevant bodies of accountants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500" dirty="0">
                <a:solidFill>
                  <a:srgbClr val="236995"/>
                </a:solidFill>
                <a:cs typeface="Times New Roman" panose="02020603050405020304" pitchFamily="18" charset="0"/>
              </a:rPr>
              <a:t>we also consult other key stakeholders to ensure that our consultation is genuine and as productive as possible</a:t>
            </a:r>
            <a:endParaRPr lang="en-GB" sz="15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700" dirty="0">
                <a:latin typeface="Arial" panose="020B0604020202020204" pitchFamily="34" charset="0"/>
                <a:cs typeface="Times New Roman" panose="02020603050405020304" pitchFamily="18" charset="0"/>
              </a:rPr>
              <a:t>Following consultation, our response and the scale of fees are published on our website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700" dirty="0">
                <a:latin typeface="Arial" panose="020B0604020202020204" pitchFamily="34" charset="0"/>
                <a:cs typeface="Times New Roman" panose="02020603050405020304" pitchFamily="18" charset="0"/>
              </a:rPr>
              <a:t>Scale fees for each opted-in body: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500" dirty="0">
                <a:solidFill>
                  <a:srgbClr val="236995"/>
                </a:solidFill>
                <a:cs typeface="Times New Roman" panose="02020603050405020304" pitchFamily="18" charset="0"/>
              </a:rPr>
              <a:t>are based on the expectation that complete and materially accurate financial statements, with supporting working papers, will be available within agreed timeframes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500" dirty="0">
                <a:solidFill>
                  <a:srgbClr val="236995"/>
                </a:solidFill>
                <a:cs typeface="Times New Roman" panose="02020603050405020304" pitchFamily="18" charset="0"/>
              </a:rPr>
              <a:t>in theory, reflect the auditor’s assessment of audit risk and complexity – but the time requirements mean that this does not work in practice.</a:t>
            </a:r>
          </a:p>
          <a:p>
            <a:pPr>
              <a:spcBef>
                <a:spcPts val="400"/>
              </a:spcBef>
              <a:tabLst>
                <a:tab pos="457200" algn="l"/>
              </a:tabLst>
            </a:pPr>
            <a:endParaRPr lang="en-GB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254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r>
              <a:rPr lang="en-GB" sz="3100" dirty="0">
                <a:solidFill>
                  <a:srgbClr val="236995"/>
                </a:solidFill>
                <a:sym typeface="Helvetica"/>
              </a:rPr>
              <a:t>Key elements - Fee variations (1)</a:t>
            </a:r>
            <a:br>
              <a:rPr lang="en-GB" sz="2400" dirty="0">
                <a:sym typeface="Helvetica"/>
              </a:rPr>
            </a:br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044098"/>
            <a:ext cx="8418559" cy="45259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Regulation 17(2) enables the auditor to propose that fees should be varied where the work was substantially more or less than envisaged by the scale fee</a:t>
            </a:r>
          </a:p>
          <a:p>
            <a:pPr>
              <a:spcBef>
                <a:spcPts val="4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The auditor should discuss fee variation proposals with the body at the earliest opportunity, though it may not be possible to quantify the proposed fee until the work is done</a:t>
            </a:r>
          </a:p>
          <a:p>
            <a:pPr>
              <a:spcBef>
                <a:spcPts val="4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be satisfied that additional work was necessary and the fee appropriate</a:t>
            </a:r>
          </a:p>
          <a:p>
            <a:pPr>
              <a:spcBef>
                <a:spcPts val="4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role is to assess </a:t>
            </a: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every fee variation proposal on a case-by-case basis, irrespective of its value and whether it has been agreed </a:t>
            </a:r>
          </a:p>
          <a:p>
            <a:pPr>
              <a:spcBef>
                <a:spcPts val="4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fee variation assessment process is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Helvetic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available on our website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tabLst>
                <a:tab pos="457200" algn="l"/>
              </a:tabLst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PSAA does not have a vested interest in fee assessment as a not for profit company as 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surplus is distributed to opted in bodies 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endParaRPr lang="en-GB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492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r>
              <a:rPr lang="en-GB" sz="3100" dirty="0">
                <a:solidFill>
                  <a:srgbClr val="236995"/>
                </a:solidFill>
                <a:sym typeface="Helvetica"/>
              </a:rPr>
              <a:t>Key elements – Fee variations (2)</a:t>
            </a:r>
            <a:br>
              <a:rPr lang="en-GB" sz="2400" dirty="0">
                <a:sym typeface="Helvetica"/>
              </a:rPr>
            </a:br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044098"/>
            <a:ext cx="8418559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r>
              <a:rPr lang="en-GB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Reasons for fee variations – examples</a:t>
            </a: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endParaRPr lang="en-GB" sz="9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significantly increased regulatory challenge on audit quality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property, plant and equipment valuations 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pension valuations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use of experts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audit code of practice changes or changes in accounting/audit standards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technical accounting issues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group accounts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issues with working papers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Covid-19 e.g. enhanced risk assessment &amp; impact on accounts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tx1"/>
                </a:solidFill>
                <a:cs typeface="Times New Roman" panose="02020603050405020304" pitchFamily="18" charset="0"/>
              </a:rPr>
              <a:t>dealing with elector queries/formal objections</a:t>
            </a:r>
          </a:p>
          <a:p>
            <a:pPr marL="0" indent="0">
              <a:spcBef>
                <a:spcPts val="400"/>
              </a:spcBef>
              <a:buNone/>
              <a:tabLst>
                <a:tab pos="457200" algn="l"/>
              </a:tabLst>
            </a:pPr>
            <a:endParaRPr lang="en-GB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970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236995"/>
                </a:solidFill>
                <a:sym typeface="Helvetica"/>
              </a:rPr>
              <a:t>Audit changes and fees</a:t>
            </a:r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r>
              <a:rPr lang="en-GB" sz="2400" dirty="0">
                <a:solidFill>
                  <a:srgbClr val="236995"/>
                </a:solidFill>
                <a:sym typeface="Helvetica"/>
              </a:rPr>
              <a:t>Key reasons for fee increases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256211"/>
            <a:ext cx="8418559" cy="4660939"/>
          </a:xfrm>
        </p:spPr>
        <p:txBody>
          <a:bodyPr>
            <a:normAutofit lnSpcReduction="10000"/>
          </a:bodyPr>
          <a:lstStyle/>
          <a:p>
            <a:pPr marL="57150" lvl="0" indent="0">
              <a:spcBef>
                <a:spcPts val="800"/>
              </a:spcBef>
              <a:buClr>
                <a:srgbClr val="236995"/>
              </a:buClr>
              <a:buNone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2017 – local audit is in a steady state, reflected in the system framework 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PSAA’s procurement attracts competitive bids. Successful bids are paid in full and are the main driver of fees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 successful bids were lower than the previous contracts, resulting in a 23% scale fee reduction. </a:t>
            </a:r>
            <a:endParaRPr lang="en-GB" sz="1800" kern="0" dirty="0">
              <a:solidFill>
                <a:srgbClr val="236995"/>
              </a:solidFill>
              <a:uFill>
                <a:solidFill>
                  <a:srgbClr val="000000"/>
                </a:solidFill>
              </a:uFill>
            </a:endParaRPr>
          </a:p>
          <a:p>
            <a:pPr marL="57150" indent="0">
              <a:spcBef>
                <a:spcPts val="800"/>
              </a:spcBef>
              <a:buClr>
                <a:srgbClr val="236995"/>
              </a:buClr>
              <a:buNone/>
            </a:pPr>
            <a:r>
              <a:rPr lang="en-GB" sz="1800" kern="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2018 – a very significant turning point for the audit industry, which is still ongoing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more demanding regulatory requirements, increased the time and effort needed for audits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multiple Government reviews of audit produce over 170 recommendations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local bodies entering more frequently into innovative transactions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suppliers become risk adverse in response to the challenges</a:t>
            </a:r>
          </a:p>
          <a:p>
            <a:pPr marL="538163" indent="-355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covid adds to the problems in numerous ways</a:t>
            </a:r>
          </a:p>
          <a:p>
            <a:pPr marL="182563" indent="0">
              <a:spcBef>
                <a:spcPts val="800"/>
              </a:spcBef>
              <a:buNone/>
            </a:pPr>
            <a:r>
              <a:rPr lang="en-GB" sz="1800" dirty="0">
                <a:solidFill>
                  <a:srgbClr val="236995"/>
                </a:solidFill>
                <a:uFill>
                  <a:solidFill>
                    <a:srgbClr val="000000"/>
                  </a:solidFill>
                </a:uFill>
              </a:rPr>
              <a:t>The result – significantly more work and more fee variations. Pre 2018, there were few of them, on average c.5% of scale fees. 2019/20 they total c.40% and are likely to be higher as most of the very complicated cases are unfinished.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232823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236995"/>
                </a:solidFill>
                <a:sym typeface="Helvetica"/>
              </a:rPr>
              <a:t>Audit changes and fees </a:t>
            </a:r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r>
              <a:rPr lang="en-GB" sz="2400" dirty="0">
                <a:solidFill>
                  <a:srgbClr val="236995"/>
                </a:solidFill>
                <a:sym typeface="Helvetica"/>
              </a:rPr>
              <a:t>What is happening now?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256211"/>
            <a:ext cx="8418559" cy="4525963"/>
          </a:xfrm>
        </p:spPr>
        <p:txBody>
          <a:bodyPr>
            <a:normAutofit/>
          </a:bodyPr>
          <a:lstStyle/>
          <a:p>
            <a:pPr marL="342900" indent="-285750">
              <a:spcBef>
                <a:spcPts val="800"/>
              </a:spcBef>
              <a:buClr>
                <a:srgbClr val="236995"/>
              </a:buClr>
            </a:pPr>
            <a:r>
              <a:rPr lang="en-GB" sz="18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PSAA is ‘baking in’ recurrent fee variations helps scale fees be more realistic</a:t>
            </a:r>
          </a:p>
          <a:p>
            <a:pPr marL="342900" indent="-285750">
              <a:spcBef>
                <a:spcPts val="1200"/>
              </a:spcBef>
              <a:buClr>
                <a:srgbClr val="236995"/>
              </a:buClr>
            </a:pPr>
            <a:r>
              <a:rPr lang="en-GB" sz="18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regulation change will help this through later setting of scale fees (by 30 Nov)</a:t>
            </a:r>
          </a:p>
          <a:p>
            <a:pPr marL="342900" indent="-285750">
              <a:spcBef>
                <a:spcPts val="1200"/>
              </a:spcBef>
              <a:buClr>
                <a:srgbClr val="236995"/>
              </a:buClr>
            </a:pPr>
            <a:r>
              <a:rPr lang="en-GB" sz="18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regulation change also allows for standard fee changes where appropriate</a:t>
            </a:r>
          </a:p>
          <a:p>
            <a:pPr marL="342900" indent="-285750">
              <a:spcBef>
                <a:spcPts val="1200"/>
              </a:spcBef>
              <a:buClr>
                <a:srgbClr val="236995"/>
              </a:buClr>
            </a:pPr>
            <a:r>
              <a:rPr lang="en-GB" sz="18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2019/20 audit quality results were better, but the regulatory drive continues </a:t>
            </a:r>
          </a:p>
          <a:p>
            <a:pPr marL="342900" indent="-285750">
              <a:spcBef>
                <a:spcPts val="1200"/>
              </a:spcBef>
              <a:buClr>
                <a:srgbClr val="236995"/>
              </a:buClr>
            </a:pPr>
            <a:r>
              <a:rPr lang="en-GB" sz="1800" kern="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inflation may become a factor for 2022/23 fees – the first time</a:t>
            </a:r>
          </a:p>
          <a:p>
            <a:pPr marL="342900" indent="-285750">
              <a:spcBef>
                <a:spcPts val="1200"/>
              </a:spcBef>
              <a:buClr>
                <a:srgbClr val="236995"/>
              </a:buClr>
            </a:pPr>
            <a:r>
              <a:rPr lang="en-GB" sz="18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potential for change in the remit of preparers/auditors?</a:t>
            </a:r>
          </a:p>
          <a:p>
            <a:pPr marL="342900" indent="-285750">
              <a:spcBef>
                <a:spcPts val="1200"/>
              </a:spcBef>
              <a:buClr>
                <a:srgbClr val="236995"/>
              </a:buClr>
            </a:pPr>
            <a:r>
              <a:rPr lang="en-GB" sz="1800" kern="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DLUHC timeliness paper sets out a range of measures under review, including </a:t>
            </a:r>
          </a:p>
          <a:p>
            <a:pPr marL="790581" lvl="1" indent="-285750">
              <a:spcBef>
                <a:spcPts val="800"/>
              </a:spcBef>
              <a:buClr>
                <a:srgbClr val="236995"/>
              </a:buClr>
            </a:pPr>
            <a:r>
              <a:rPr lang="en-GB" sz="18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£15m per year contribution to audit fees for 3 more years</a:t>
            </a:r>
          </a:p>
          <a:p>
            <a:pPr marL="790581" lvl="1" indent="-285750">
              <a:spcBef>
                <a:spcPts val="800"/>
              </a:spcBef>
              <a:buClr>
                <a:srgbClr val="236995"/>
              </a:buClr>
            </a:pPr>
            <a:r>
              <a:rPr lang="en-GB" sz="18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‘time-limited’ measures for 21/22?</a:t>
            </a:r>
          </a:p>
          <a:p>
            <a:pPr marL="790581" lvl="1" indent="-285750">
              <a:spcBef>
                <a:spcPts val="800"/>
              </a:spcBef>
              <a:buClr>
                <a:srgbClr val="236995"/>
              </a:buClr>
            </a:pPr>
            <a:r>
              <a:rPr lang="en-GB" sz="1800" kern="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review of non-investment property</a:t>
            </a:r>
            <a:r>
              <a:rPr lang="en-GB" sz="18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 valuations for 22/23</a:t>
            </a:r>
          </a:p>
          <a:p>
            <a:pPr marL="790581" lvl="1" indent="-285750">
              <a:spcBef>
                <a:spcPts val="800"/>
              </a:spcBef>
              <a:buClr>
                <a:srgbClr val="236995"/>
              </a:buClr>
            </a:pPr>
            <a:r>
              <a:rPr lang="en-GB" sz="18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project to improve presentation of the </a:t>
            </a:r>
            <a:r>
              <a:rPr lang="en-GB" sz="180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accounts for the 22/23 Code</a:t>
            </a:r>
            <a:endParaRPr lang="en-GB" sz="1800" dirty="0">
              <a:solidFill>
                <a:schemeClr val="tx1"/>
              </a:solidFill>
              <a:uFill>
                <a:solidFill>
                  <a:srgbClr val="000000"/>
                </a:solidFill>
              </a:uFill>
            </a:endParaRPr>
          </a:p>
          <a:p>
            <a:pPr marL="790581" lvl="1" indent="-285750">
              <a:spcBef>
                <a:spcPts val="800"/>
              </a:spcBef>
              <a:buClr>
                <a:srgbClr val="236995"/>
              </a:buClr>
            </a:pPr>
            <a:endParaRPr lang="en-GB" sz="1800" kern="0" dirty="0">
              <a:solidFill>
                <a:schemeClr val="tx1"/>
              </a:solidFill>
              <a:uFill>
                <a:solidFill>
                  <a:srgbClr val="000000"/>
                </a:solidFill>
              </a:uFill>
            </a:endParaRPr>
          </a:p>
          <a:p>
            <a:pPr marL="342900" indent="-285750">
              <a:spcBef>
                <a:spcPts val="800"/>
              </a:spcBef>
              <a:buClr>
                <a:srgbClr val="236995"/>
              </a:buClr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775890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26A6D-8DBB-4D22-B276-03BE8392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r>
              <a:rPr lang="en-GB" dirty="0">
                <a:solidFill>
                  <a:srgbClr val="236995"/>
                </a:solidFill>
                <a:sym typeface="Helvetica"/>
              </a:rPr>
              <a:t>How we assess fee variations </a:t>
            </a:r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r>
              <a:rPr lang="en-GB" sz="2400" dirty="0">
                <a:solidFill>
                  <a:srgbClr val="236995"/>
                </a:solidFill>
                <a:sym typeface="Helvetica"/>
              </a:rPr>
              <a:t>Research ahead of proposals</a:t>
            </a:r>
            <a:br>
              <a:rPr lang="en-GB" sz="2400" dirty="0">
                <a:solidFill>
                  <a:srgbClr val="236995"/>
                </a:solidFill>
                <a:sym typeface="Helvetica"/>
              </a:rPr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D5D33-4C43-4FA3-8065-B8C3CE32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75" y="1143000"/>
            <a:ext cx="8418559" cy="4525963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Annually we meet with each firm to understand how: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500" dirty="0">
                <a:solidFill>
                  <a:srgbClr val="236995"/>
                </a:solidFill>
                <a:cs typeface="Times New Roman" panose="02020603050405020304" pitchFamily="18" charset="0"/>
              </a:rPr>
              <a:t>they plan to discharge their responsibilities through their standard work programme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500" dirty="0">
                <a:solidFill>
                  <a:srgbClr val="236995"/>
                </a:solidFill>
                <a:cs typeface="Times New Roman" panose="02020603050405020304" pitchFamily="18" charset="0"/>
              </a:rPr>
              <a:t>their approach has changed from the previous year e.g. for new auditing standards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This helps us to identify in advance the sources of potential fee variations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It provides useful background and cross sector-wide knowledge of expectations which informs our review of each fee variation 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In response to requests from opted-in bodies for greater national co-ordination on additional fee requirements, we also commission independent technical research by experts to inform our consideration of fee variations 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Our recent research looked at the new requirements in the Code of Audit Practice 2020 and new or updated auditing, accounting and quality standards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500" dirty="0">
                <a:solidFill>
                  <a:srgbClr val="236995"/>
                </a:solidFill>
                <a:cs typeface="Times New Roman" panose="02020603050405020304" pitchFamily="18" charset="0"/>
              </a:rPr>
              <a:t>we </a:t>
            </a:r>
            <a:r>
              <a:rPr lang="en-GB" sz="1500" dirty="0">
                <a:solidFill>
                  <a:srgbClr val="236995"/>
                </a:solidFill>
                <a:cs typeface="Times New Roman" panose="02020603050405020304" pitchFamily="18" charset="0"/>
                <a:hlinkClick r:id="rId2"/>
              </a:rPr>
              <a:t>published information for 2020/21 audit fees </a:t>
            </a:r>
            <a:r>
              <a:rPr lang="en-GB" sz="1500" dirty="0">
                <a:solidFill>
                  <a:srgbClr val="236995"/>
                </a:solidFill>
                <a:cs typeface="Times New Roman" panose="02020603050405020304" pitchFamily="18" charset="0"/>
              </a:rPr>
              <a:t>on the factors and minimum additional fee ranges associated with specific changes in requirements for 2020/21 audits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500" dirty="0">
                <a:solidFill>
                  <a:srgbClr val="236995"/>
                </a:solidFill>
                <a:cs typeface="Times New Roman" panose="02020603050405020304" pitchFamily="18" charset="0"/>
              </a:rPr>
              <a:t>the information can support local discussions about additional fees between opted-in bodies and their auditors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1500" dirty="0">
                <a:solidFill>
                  <a:srgbClr val="236995"/>
                </a:solidFill>
                <a:cs typeface="Times New Roman" panose="02020603050405020304" pitchFamily="18" charset="0"/>
              </a:rPr>
              <a:t>we encourage early discussions between the audited body and auditor</a:t>
            </a: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7402"/>
      </p:ext>
    </p:extLst>
  </p:cSld>
  <p:clrMapOvr>
    <a:masterClrMapping/>
  </p:clrMapOvr>
</p:sld>
</file>

<file path=ppt/theme/theme1.xml><?xml version="1.0" encoding="utf-8"?>
<a:theme xmlns:a="http://schemas.openxmlformats.org/drawingml/2006/main" name="ac_md_Powerpoint presentation - Audit Commission V6.11">
  <a:themeElements>
    <a:clrScheme name="Custom 1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AD002B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D3AAAC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c_md_Powerpoint presentation - Audit Commission V6.11">
  <a:themeElements>
    <a:clrScheme name="ac_md_Powerpoint presentation - Audit Commission V6.11">
      <a:dk1>
        <a:srgbClr val="000000"/>
      </a:dk1>
      <a:lt1>
        <a:srgbClr val="236995"/>
      </a:lt1>
      <a:dk2>
        <a:srgbClr val="A7A7A7"/>
      </a:dk2>
      <a:lt2>
        <a:srgbClr val="535353"/>
      </a:lt2>
      <a:accent1>
        <a:srgbClr val="AD002B"/>
      </a:accent1>
      <a:accent2>
        <a:srgbClr val="FF7800"/>
      </a:accent2>
      <a:accent3>
        <a:srgbClr val="004C90"/>
      </a:accent3>
      <a:accent4>
        <a:srgbClr val="0099F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ac_md_Powerpoint presentation - Audit Commission V6.1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c_md_Powerpoint presentation - Audit Commission V6.1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3699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AC colours">
      <a:dk1>
        <a:sysClr val="windowText" lastClr="000000"/>
      </a:dk1>
      <a:lt1>
        <a:sysClr val="window" lastClr="FFFFFF"/>
      </a:lt1>
      <a:dk2>
        <a:srgbClr val="006633"/>
      </a:dk2>
      <a:lt2>
        <a:srgbClr val="F5D400"/>
      </a:lt2>
      <a:accent1>
        <a:srgbClr val="8CD600"/>
      </a:accent1>
      <a:accent2>
        <a:srgbClr val="FF7800"/>
      </a:accent2>
      <a:accent3>
        <a:srgbClr val="004C90"/>
      </a:accent3>
      <a:accent4>
        <a:srgbClr val="0099FF"/>
      </a:accent4>
      <a:accent5>
        <a:srgbClr val="AD002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6633"/>
        </a:dk2>
        <a:lt2>
          <a:srgbClr val="F5D400"/>
        </a:lt2>
        <a:accent1>
          <a:srgbClr val="8CD600"/>
        </a:accent1>
        <a:accent2>
          <a:srgbClr val="FF7800"/>
        </a:accent2>
        <a:accent3>
          <a:srgbClr val="FFFFFF"/>
        </a:accent3>
        <a:accent4>
          <a:srgbClr val="000000"/>
        </a:accent4>
        <a:accent5>
          <a:srgbClr val="C5E8AA"/>
        </a:accent5>
        <a:accent6>
          <a:srgbClr val="E76C00"/>
        </a:accent6>
        <a:hlink>
          <a:srgbClr val="004C90"/>
        </a:hlink>
        <a:folHlink>
          <a:srgbClr val="AD00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F6D626BB-AFEC-4752-AC40-92A4570C6CF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6918</TotalTime>
  <Words>1551</Words>
  <Application>Microsoft Office PowerPoint</Application>
  <PresentationFormat>On-screen Show (4:3)</PresentationFormat>
  <Paragraphs>150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Wingdings</vt:lpstr>
      <vt:lpstr>ac_md_Powerpoint presentation - Audit Commission V6.11</vt:lpstr>
      <vt:lpstr>1_Office Theme</vt:lpstr>
      <vt:lpstr>2_Office Theme</vt:lpstr>
      <vt:lpstr>1_ac_md_Powerpoint presentation - Audit Commission V6.11</vt:lpstr>
      <vt:lpstr>3_Office Theme</vt:lpstr>
      <vt:lpstr>LAQF WEBINAR</vt:lpstr>
      <vt:lpstr>Agenda</vt:lpstr>
      <vt:lpstr>  Key elements - The basics  </vt:lpstr>
      <vt:lpstr>  Key elements - Scale fees  </vt:lpstr>
      <vt:lpstr>  Key elements - Fee variations (1)  </vt:lpstr>
      <vt:lpstr>  Key elements – Fee variations (2)  </vt:lpstr>
      <vt:lpstr>Audit changes and fees Key reasons for fee increases</vt:lpstr>
      <vt:lpstr>Audit changes and fees  What is happening now?</vt:lpstr>
      <vt:lpstr> How we assess fee variations  Research ahead of proposals </vt:lpstr>
      <vt:lpstr> How we assess fee variations Standard Fee Variations Processing Cycle (c. 6-8 weeks) </vt:lpstr>
      <vt:lpstr>Q&amp;A panel session</vt:lpstr>
      <vt:lpstr>PSAA’s scheme from April 2023 Opt-in process and procurement update</vt:lpstr>
      <vt:lpstr>Future webinars…  Book using the links below…</vt:lpstr>
      <vt:lpstr>Information about our scheme</vt:lpstr>
      <vt:lpstr>Closing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Schofield</dc:creator>
  <cp:lastModifiedBy>Julie Schofield</cp:lastModifiedBy>
  <cp:revision>557</cp:revision>
  <dcterms:created xsi:type="dcterms:W3CDTF">2020-11-25T14:15:29Z</dcterms:created>
  <dcterms:modified xsi:type="dcterms:W3CDTF">2022-01-19T12:45:42Z</dcterms:modified>
</cp:coreProperties>
</file>