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2"/>
    <p:sldMasterId id="2147483653" r:id="rId3"/>
    <p:sldMasterId id="2147483713" r:id="rId4"/>
    <p:sldMasterId id="2147483718" r:id="rId5"/>
    <p:sldMasterId id="2147483764" r:id="rId6"/>
    <p:sldMasterId id="2147483769" r:id="rId7"/>
  </p:sldMasterIdLst>
  <p:notesMasterIdLst>
    <p:notesMasterId r:id="rId28"/>
  </p:notesMasterIdLst>
  <p:handoutMasterIdLst>
    <p:handoutMasterId r:id="rId29"/>
  </p:handoutMasterIdLst>
  <p:sldIdLst>
    <p:sldId id="256" r:id="rId8"/>
    <p:sldId id="259" r:id="rId9"/>
    <p:sldId id="437" r:id="rId10"/>
    <p:sldId id="426" r:id="rId11"/>
    <p:sldId id="486" r:id="rId12"/>
    <p:sldId id="347" r:id="rId13"/>
    <p:sldId id="337" r:id="rId14"/>
    <p:sldId id="361" r:id="rId15"/>
    <p:sldId id="341" r:id="rId16"/>
    <p:sldId id="360" r:id="rId17"/>
    <p:sldId id="338" r:id="rId18"/>
    <p:sldId id="371" r:id="rId19"/>
    <p:sldId id="487" r:id="rId20"/>
    <p:sldId id="450" r:id="rId21"/>
    <p:sldId id="363" r:id="rId22"/>
    <p:sldId id="449" r:id="rId23"/>
    <p:sldId id="434" r:id="rId24"/>
    <p:sldId id="451" r:id="rId25"/>
    <p:sldId id="452" r:id="rId26"/>
    <p:sldId id="306" r:id="rId27"/>
  </p:sldIdLst>
  <p:sldSz cx="9144000" cy="6858000" type="screen4x3"/>
  <p:notesSz cx="6875463" cy="93202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Crawley" initials="TC" lastIdx="34" clrIdx="0">
    <p:extLst>
      <p:ext uri="{19B8F6BF-5375-455C-9EA6-DF929625EA0E}">
        <p15:presenceInfo xmlns:p15="http://schemas.microsoft.com/office/powerpoint/2012/main" userId="S-1-5-21-62873138-147417396-2091147243-32479" providerId="AD"/>
      </p:ext>
    </p:extLst>
  </p:cmAuthor>
  <p:cmAuthor id="2" name="Stephen Sellers" initials="SS" lastIdx="12" clrIdx="1">
    <p:extLst>
      <p:ext uri="{19B8F6BF-5375-455C-9EA6-DF929625EA0E}">
        <p15:presenceInfo xmlns:p15="http://schemas.microsoft.com/office/powerpoint/2012/main" userId="f7999b0770586428" providerId="Windows Live"/>
      </p:ext>
    </p:extLst>
  </p:cmAuthor>
  <p:cmAuthor id="3" name="Julie Sharp" initials="JS" lastIdx="6" clrIdx="2">
    <p:extLst>
      <p:ext uri="{19B8F6BF-5375-455C-9EA6-DF929625EA0E}">
        <p15:presenceInfo xmlns:p15="http://schemas.microsoft.com/office/powerpoint/2012/main" userId="S::Julie.Sharp@psaa.co.uk::6adb59ff-2ac8-4ec6-9196-02272f038f45" providerId="AD"/>
      </p:ext>
    </p:extLst>
  </p:cmAuthor>
  <p:cmAuthor id="4" name="Andrew Chappell" initials="AC" lastIdx="6" clrIdx="3">
    <p:extLst>
      <p:ext uri="{19B8F6BF-5375-455C-9EA6-DF929625EA0E}">
        <p15:presenceInfo xmlns:p15="http://schemas.microsoft.com/office/powerpoint/2012/main" userId="S::andrew.chappell@psaa.co.uk::6e2e8cc9-f239-4a50-8dc9-5f74c05a60ba" providerId="AD"/>
      </p:ext>
    </p:extLst>
  </p:cmAuthor>
  <p:cmAuthor id="5" name="Tony Crawley" initials="TC [2]" lastIdx="11" clrIdx="4">
    <p:extLst>
      <p:ext uri="{19B8F6BF-5375-455C-9EA6-DF929625EA0E}">
        <p15:presenceInfo xmlns:p15="http://schemas.microsoft.com/office/powerpoint/2012/main" userId="S::Tony.Crawley@psaa.co.uk::cc111719-5344-4222-bcb9-8b939d56866b" providerId="AD"/>
      </p:ext>
    </p:extLst>
  </p:cmAuthor>
  <p:cmAuthor id="6" name="Julie Schofield" initials="JS" lastIdx="1" clrIdx="5">
    <p:extLst>
      <p:ext uri="{19B8F6BF-5375-455C-9EA6-DF929625EA0E}">
        <p15:presenceInfo xmlns:p15="http://schemas.microsoft.com/office/powerpoint/2012/main" userId="S::Julie.Brown@psaa.co.uk::7abbf0c1-30e9-466f-9a2a-7b8ba419ca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995"/>
    <a:srgbClr val="000000"/>
    <a:srgbClr val="006633"/>
    <a:srgbClr val="00FF00"/>
    <a:srgbClr val="8CD600"/>
    <a:srgbClr val="40516F"/>
    <a:srgbClr val="F5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792" autoAdjust="0"/>
  </p:normalViewPr>
  <p:slideViewPr>
    <p:cSldViewPr snapToGrid="0" snapToObjects="1">
      <p:cViewPr varScale="1">
        <p:scale>
          <a:sx n="110" d="100"/>
          <a:sy n="110" d="100"/>
        </p:scale>
        <p:origin x="1620" y="108"/>
      </p:cViewPr>
      <p:guideLst>
        <p:guide orient="horz" pos="414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8" y="2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267610-D8CF-4FD6-80CD-496EEE9B96D8}" type="datetime1">
              <a:rPr lang="en-US"/>
              <a:pPr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52586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8" y="8852586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FC2B2FB-09AE-462E-BBD1-FA60DB5338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8" y="2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8D549A-BC12-4ED3-86AD-D12F9808225D}" type="datetime1">
              <a:rPr lang="en-US"/>
              <a:pPr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700088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03" tIns="46051" rIns="92103" bIns="4605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427102"/>
            <a:ext cx="5500370" cy="4194096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52586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8" y="8852586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EFD5940-1402-4F35-8DFC-964BB9425D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996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64F21-B905-2743-9F72-63F67A6A9866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77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D5940-1402-4F35-8DFC-964BB9425D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12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D5940-1402-4F35-8DFC-964BB9425D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68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D5940-1402-4F35-8DFC-964BB9425D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1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D5940-1402-4F35-8DFC-964BB9425D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45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D5940-1402-4F35-8DFC-964BB9425D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99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D5940-1402-4F35-8DFC-964BB9425D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D5940-1402-4F35-8DFC-964BB9425D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61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D5940-1402-4F35-8DFC-964BB9425D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95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Angsana New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icture 9"/>
          <p:cNvPicPr>
            <a:picLocks noChangeAspect="1"/>
          </p:cNvPicPr>
          <p:nvPr/>
        </p:nvPicPr>
        <p:blipFill>
          <a:blip r:embed="rId2"/>
          <a:srcRect b="34810"/>
          <a:stretch>
            <a:fillRect/>
          </a:stretch>
        </p:blipFill>
        <p:spPr>
          <a:xfrm>
            <a:off x="-3176" y="1809750"/>
            <a:ext cx="9144002" cy="397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6" y="5827714"/>
            <a:ext cx="1825627" cy="137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Freeform 10"/>
          <p:cNvSpPr/>
          <p:nvPr/>
        </p:nvSpPr>
        <p:spPr>
          <a:xfrm>
            <a:off x="-57150" y="1"/>
            <a:ext cx="9231317" cy="293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18" y="0"/>
                </a:moveTo>
                <a:lnTo>
                  <a:pt x="21600" y="0"/>
                </a:lnTo>
                <a:lnTo>
                  <a:pt x="21600" y="13010"/>
                </a:lnTo>
                <a:cubicBezTo>
                  <a:pt x="13903" y="21600"/>
                  <a:pt x="8584" y="21272"/>
                  <a:pt x="7012" y="21318"/>
                </a:cubicBezTo>
                <a:cubicBezTo>
                  <a:pt x="5636" y="21237"/>
                  <a:pt x="1585" y="21195"/>
                  <a:pt x="0" y="19175"/>
                </a:cubicBezTo>
                <a:cubicBezTo>
                  <a:pt x="6" y="12110"/>
                  <a:pt x="12" y="7065"/>
                  <a:pt x="18" y="0"/>
                </a:cubicBezTo>
                <a:close/>
              </a:path>
            </a:pathLst>
          </a:custGeom>
          <a:solidFill>
            <a:srgbClr val="236995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6" name="Freeform 11"/>
          <p:cNvSpPr/>
          <p:nvPr/>
        </p:nvSpPr>
        <p:spPr>
          <a:xfrm>
            <a:off x="-46040" y="4859337"/>
            <a:ext cx="9223378" cy="202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99" y="2266"/>
                  <a:pt x="5869" y="8261"/>
                  <a:pt x="12004" y="8362"/>
                </a:cubicBezTo>
                <a:cubicBezTo>
                  <a:pt x="18139" y="8462"/>
                  <a:pt x="20788" y="2743"/>
                  <a:pt x="21600" y="16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7" name="Freeform 12"/>
          <p:cNvSpPr/>
          <p:nvPr/>
        </p:nvSpPr>
        <p:spPr>
          <a:xfrm>
            <a:off x="-47625" y="5019675"/>
            <a:ext cx="9261477" cy="202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21600"/>
                </a:moveTo>
                <a:lnTo>
                  <a:pt x="0" y="21600"/>
                </a:lnTo>
                <a:lnTo>
                  <a:pt x="0" y="0"/>
                </a:lnTo>
                <a:cubicBezTo>
                  <a:pt x="1593" y="2266"/>
                  <a:pt x="6623" y="7642"/>
                  <a:pt x="11954" y="7682"/>
                </a:cubicBezTo>
                <a:cubicBezTo>
                  <a:pt x="15554" y="8075"/>
                  <a:pt x="20236" y="4060"/>
                  <a:pt x="21600" y="2355"/>
                </a:cubicBezTo>
              </a:path>
            </a:pathLst>
          </a:custGeom>
          <a:solidFill>
            <a:srgbClr val="40516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285751" y="155982"/>
            <a:ext cx="8549081" cy="944058"/>
          </a:xfrm>
          <a:prstGeom prst="rect">
            <a:avLst/>
          </a:prstGeom>
        </p:spPr>
        <p:txBody>
          <a:bodyPr anchor="t"/>
          <a:lstStyle>
            <a:lvl1pPr>
              <a:defRPr sz="4781" u="sng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2400"/>
            <a:ext cx="8549084" cy="3629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1pPr>
            <a:lvl2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2pPr>
            <a:lvl3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3pPr>
            <a:lvl4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4pPr>
            <a:lvl5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157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ustom Layout">
    <p:bg>
      <p:bgPr>
        <a:solidFill>
          <a:srgbClr val="236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8"/>
          <p:cNvSpPr/>
          <p:nvPr/>
        </p:nvSpPr>
        <p:spPr>
          <a:xfrm>
            <a:off x="-46040" y="4859337"/>
            <a:ext cx="9223378" cy="202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99" y="2266"/>
                  <a:pt x="5869" y="8261"/>
                  <a:pt x="12004" y="8362"/>
                </a:cubicBezTo>
                <a:cubicBezTo>
                  <a:pt x="18139" y="8462"/>
                  <a:pt x="20788" y="2743"/>
                  <a:pt x="21600" y="16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28" name="Freeform 9"/>
          <p:cNvSpPr/>
          <p:nvPr/>
        </p:nvSpPr>
        <p:spPr>
          <a:xfrm>
            <a:off x="-47625" y="5019675"/>
            <a:ext cx="9261477" cy="202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21600"/>
                </a:moveTo>
                <a:lnTo>
                  <a:pt x="0" y="21600"/>
                </a:lnTo>
                <a:lnTo>
                  <a:pt x="0" y="0"/>
                </a:lnTo>
                <a:cubicBezTo>
                  <a:pt x="1593" y="2266"/>
                  <a:pt x="6623" y="7642"/>
                  <a:pt x="11954" y="7682"/>
                </a:cubicBezTo>
                <a:cubicBezTo>
                  <a:pt x="15554" y="8075"/>
                  <a:pt x="20236" y="4060"/>
                  <a:pt x="21600" y="2355"/>
                </a:cubicBezTo>
              </a:path>
            </a:pathLst>
          </a:custGeom>
          <a:solidFill>
            <a:srgbClr val="40516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pic>
        <p:nvPicPr>
          <p:cNvPr id="29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45" y="5842654"/>
            <a:ext cx="1825626" cy="74727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85751" y="155982"/>
            <a:ext cx="8549081" cy="944058"/>
          </a:xfrm>
          <a:prstGeom prst="rect">
            <a:avLst/>
          </a:prstGeom>
        </p:spPr>
        <p:txBody>
          <a:bodyPr anchor="t"/>
          <a:lstStyle>
            <a:lvl1pPr>
              <a:defRPr sz="4781" u="sng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2400"/>
            <a:ext cx="8549084" cy="3629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1pPr>
            <a:lvl2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2pPr>
            <a:lvl3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3pPr>
            <a:lvl4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4pPr>
            <a:lvl5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6005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7934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5592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286492" y="244248"/>
            <a:ext cx="8501901" cy="944058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3685"/>
            <a:ext cx="8501910" cy="3596306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894" indent="-342894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1" indent="-263521">
              <a:spcBef>
                <a:spcPts val="450"/>
              </a:spcBef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67" indent="-273047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4pPr>
            <a:lvl5pPr marL="2103094" indent="-274315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0222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2827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63164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1"/>
            <a:ext cx="7772400" cy="2387603"/>
          </a:xfrm>
          <a:prstGeom prst="rect">
            <a:avLst/>
          </a:prstGeom>
        </p:spPr>
        <p:txBody>
          <a:bodyPr anchor="b"/>
          <a:lstStyle>
            <a:lvl1pPr algn="ctr" defTabSz="474771">
              <a:lnSpc>
                <a:spcPct val="90000"/>
              </a:lnSpc>
              <a:defRPr sz="30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1pPr>
            <a:lvl2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2pPr>
            <a:lvl3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3pPr>
            <a:lvl4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4pPr>
            <a:lvl5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90626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628652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2" y="1825624"/>
            <a:ext cx="7886701" cy="4351340"/>
          </a:xfrm>
          <a:prstGeom prst="rect">
            <a:avLst/>
          </a:prstGeom>
        </p:spPr>
        <p:txBody>
          <a:bodyPr/>
          <a:lstStyle>
            <a:lvl1pPr marL="118694" indent="-118694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1" indent="-138474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44" indent="-166169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793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81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5065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628652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2" y="1825624"/>
            <a:ext cx="3886202" cy="4351340"/>
          </a:xfrm>
          <a:prstGeom prst="rect">
            <a:avLst/>
          </a:prstGeom>
        </p:spPr>
        <p:txBody>
          <a:bodyPr/>
          <a:lstStyle>
            <a:lvl1pPr marL="118694" indent="-118694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1" indent="-138474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44" indent="-166169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793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81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3432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883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29843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3"/>
            <a:ext cx="3887393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01149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628652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3097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8367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1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3" y="987427"/>
            <a:ext cx="4629153" cy="4873627"/>
          </a:xfrm>
          <a:prstGeom prst="rect">
            <a:avLst/>
          </a:prstGeom>
        </p:spPr>
        <p:txBody>
          <a:bodyPr/>
          <a:lstStyle>
            <a:lvl1pPr marL="118694" indent="-118694" defTabSz="474771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1pPr>
            <a:lvl2pPr marL="373035" indent="-135647" defTabSz="474771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2pPr>
            <a:lvl3pPr marL="633032" indent="-158257" defTabSz="474771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3pPr>
            <a:lvl4pPr marL="902068" indent="-189909" defTabSz="474771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4pPr>
            <a:lvl5pPr marL="1139456" indent="-189909" defTabSz="474771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3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988793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1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3" y="987427"/>
            <a:ext cx="4629153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8851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9" descr="Picture 9"/>
          <p:cNvPicPr>
            <a:picLocks noChangeAspect="1"/>
          </p:cNvPicPr>
          <p:nvPr/>
        </p:nvPicPr>
        <p:blipFill>
          <a:blip r:embed="rId2"/>
          <a:srcRect b="34810"/>
          <a:stretch>
            <a:fillRect/>
          </a:stretch>
        </p:blipFill>
        <p:spPr>
          <a:xfrm>
            <a:off x="-3176" y="1809750"/>
            <a:ext cx="9144002" cy="397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6" y="5827715"/>
            <a:ext cx="1825627" cy="137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Freeform 10"/>
          <p:cNvSpPr/>
          <p:nvPr/>
        </p:nvSpPr>
        <p:spPr>
          <a:xfrm>
            <a:off x="-57150" y="1"/>
            <a:ext cx="9231317" cy="293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18" y="0"/>
                </a:moveTo>
                <a:lnTo>
                  <a:pt x="21600" y="0"/>
                </a:lnTo>
                <a:lnTo>
                  <a:pt x="21600" y="13010"/>
                </a:lnTo>
                <a:cubicBezTo>
                  <a:pt x="13903" y="21600"/>
                  <a:pt x="8584" y="21272"/>
                  <a:pt x="7012" y="21318"/>
                </a:cubicBezTo>
                <a:cubicBezTo>
                  <a:pt x="5636" y="21237"/>
                  <a:pt x="1585" y="21195"/>
                  <a:pt x="0" y="19175"/>
                </a:cubicBezTo>
                <a:cubicBezTo>
                  <a:pt x="6" y="12110"/>
                  <a:pt x="12" y="7065"/>
                  <a:pt x="18" y="0"/>
                </a:cubicBezTo>
                <a:close/>
              </a:path>
            </a:pathLst>
          </a:custGeom>
          <a:solidFill>
            <a:srgbClr val="236995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6" name="Freeform 11"/>
          <p:cNvSpPr/>
          <p:nvPr/>
        </p:nvSpPr>
        <p:spPr>
          <a:xfrm>
            <a:off x="-46039" y="4859338"/>
            <a:ext cx="9223378" cy="202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99" y="2266"/>
                  <a:pt x="5869" y="8261"/>
                  <a:pt x="12004" y="8362"/>
                </a:cubicBezTo>
                <a:cubicBezTo>
                  <a:pt x="18139" y="8462"/>
                  <a:pt x="20788" y="2743"/>
                  <a:pt x="21600" y="16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7" name="Freeform 12"/>
          <p:cNvSpPr/>
          <p:nvPr/>
        </p:nvSpPr>
        <p:spPr>
          <a:xfrm>
            <a:off x="-47625" y="5019675"/>
            <a:ext cx="9261477" cy="202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21600"/>
                </a:moveTo>
                <a:lnTo>
                  <a:pt x="0" y="21600"/>
                </a:lnTo>
                <a:lnTo>
                  <a:pt x="0" y="0"/>
                </a:lnTo>
                <a:cubicBezTo>
                  <a:pt x="1593" y="2266"/>
                  <a:pt x="6623" y="7642"/>
                  <a:pt x="11954" y="7682"/>
                </a:cubicBezTo>
                <a:cubicBezTo>
                  <a:pt x="15554" y="8075"/>
                  <a:pt x="20236" y="4060"/>
                  <a:pt x="21600" y="2355"/>
                </a:cubicBezTo>
              </a:path>
            </a:pathLst>
          </a:custGeom>
          <a:solidFill>
            <a:srgbClr val="40516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xfrm>
            <a:off x="285752" y="155984"/>
            <a:ext cx="8549081" cy="944059"/>
          </a:xfrm>
          <a:prstGeom prst="rect">
            <a:avLst/>
          </a:prstGeom>
        </p:spPr>
        <p:txBody>
          <a:bodyPr anchor="t"/>
          <a:lstStyle>
            <a:lvl1pPr defTabSz="457200">
              <a:defRPr sz="4781" u="sng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2400"/>
            <a:ext cx="8549084" cy="3629801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1pPr>
            <a:lvl2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2pPr>
            <a:lvl3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3pPr>
            <a:lvl4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4pPr>
            <a:lvl5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45251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286493" y="244249"/>
            <a:ext cx="8501901" cy="944058"/>
          </a:xfrm>
          <a:prstGeom prst="rect">
            <a:avLst/>
          </a:prstGeom>
        </p:spPr>
        <p:txBody>
          <a:bodyPr anchor="t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3" y="1383687"/>
            <a:ext cx="8501910" cy="3596307"/>
          </a:xfrm>
          <a:prstGeom prst="rect">
            <a:avLst/>
          </a:prstGeom>
        </p:spPr>
        <p:txBody>
          <a:bodyPr/>
          <a:lstStyle>
            <a:lvl1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5" indent="-263525" defTabSz="457200">
              <a:spcBef>
                <a:spcPts val="450"/>
              </a:spcBef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74" indent="-273050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4pPr>
            <a:lvl5pPr marL="2103121" indent="-274319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66332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897" indent="-342897" defTabSz="457200"/>
            <a:lvl2pPr marL="790574" indent="-333375" defTabSz="457200"/>
            <a:lvl3pPr marL="1181098" indent="-266698" defTabSz="457200"/>
            <a:lvl4pPr marL="1662545" indent="-290945" defTabSz="457200"/>
            <a:lvl5pPr marL="2148839" indent="-320038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0952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24076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9443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81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286493" y="244249"/>
            <a:ext cx="8501901" cy="944058"/>
          </a:xfrm>
          <a:prstGeom prst="rect">
            <a:avLst/>
          </a:prstGeom>
        </p:spPr>
        <p:txBody>
          <a:bodyPr anchor="t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3" y="1383687"/>
            <a:ext cx="8501910" cy="3596307"/>
          </a:xfrm>
          <a:prstGeom prst="rect">
            <a:avLst/>
          </a:prstGeom>
        </p:spPr>
        <p:txBody>
          <a:bodyPr/>
          <a:lstStyle>
            <a:lvl1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5" indent="-263525" defTabSz="457200">
              <a:spcBef>
                <a:spcPts val="450"/>
              </a:spcBef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74" indent="-273050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4pPr>
            <a:lvl5pPr marL="2103121" indent="-274319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56706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908668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05797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Text"/>
          <p:cNvSpPr txBox="1">
            <a:spLocks noGrp="1"/>
          </p:cNvSpPr>
          <p:nvPr>
            <p:ph type="title"/>
          </p:nvPr>
        </p:nvSpPr>
        <p:spPr>
          <a:xfrm>
            <a:off x="685800" y="1122364"/>
            <a:ext cx="7772400" cy="2387601"/>
          </a:xfrm>
          <a:prstGeom prst="rect">
            <a:avLst/>
          </a:prstGeom>
        </p:spPr>
        <p:txBody>
          <a:bodyPr anchor="b"/>
          <a:lstStyle>
            <a:lvl1pPr algn="ctr" defTabSz="474778">
              <a:lnSpc>
                <a:spcPct val="90000"/>
              </a:lnSpc>
              <a:defRPr sz="30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40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1pPr>
            <a:lvl2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2pPr>
            <a:lvl3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3pPr>
            <a:lvl4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4pPr>
            <a:lvl5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3749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Text"/>
          <p:cNvSpPr txBox="1">
            <a:spLocks noGrp="1"/>
          </p:cNvSpPr>
          <p:nvPr>
            <p:ph type="title"/>
          </p:nvPr>
        </p:nvSpPr>
        <p:spPr>
          <a:xfrm>
            <a:off x="628651" y="365129"/>
            <a:ext cx="7886703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9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1" y="1825624"/>
            <a:ext cx="7886703" cy="4351340"/>
          </a:xfrm>
          <a:prstGeom prst="rect">
            <a:avLst/>
          </a:prstGeom>
        </p:spPr>
        <p:txBody>
          <a:bodyPr/>
          <a:lstStyle>
            <a:lvl1pPr marL="118695" indent="-118695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6" indent="-138477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51" indent="-166172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803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95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12222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Text"/>
          <p:cNvSpPr txBox="1">
            <a:spLocks noGrp="1"/>
          </p:cNvSpPr>
          <p:nvPr>
            <p:ph type="title"/>
          </p:nvPr>
        </p:nvSpPr>
        <p:spPr>
          <a:xfrm>
            <a:off x="623890" y="1709742"/>
            <a:ext cx="7886703" cy="2852738"/>
          </a:xfrm>
          <a:prstGeom prst="rect">
            <a:avLst/>
          </a:prstGeom>
        </p:spPr>
        <p:txBody>
          <a:bodyPr anchor="b"/>
          <a:lstStyle>
            <a:lvl1pPr defTabSz="474778">
              <a:lnSpc>
                <a:spcPct val="90000"/>
              </a:lnSpc>
              <a:defRPr sz="30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90" y="4589468"/>
            <a:ext cx="7886703" cy="1500190"/>
          </a:xfrm>
          <a:prstGeom prst="rect">
            <a:avLst/>
          </a:prstGeom>
        </p:spPr>
        <p:txBody>
          <a:bodyPr/>
          <a:lstStyle>
            <a:lvl1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6495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Text"/>
          <p:cNvSpPr txBox="1">
            <a:spLocks noGrp="1"/>
          </p:cNvSpPr>
          <p:nvPr>
            <p:ph type="title"/>
          </p:nvPr>
        </p:nvSpPr>
        <p:spPr>
          <a:xfrm>
            <a:off x="628651" y="365129"/>
            <a:ext cx="7886703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1" y="1825624"/>
            <a:ext cx="3886202" cy="4351340"/>
          </a:xfrm>
          <a:prstGeom prst="rect">
            <a:avLst/>
          </a:prstGeom>
        </p:spPr>
        <p:txBody>
          <a:bodyPr/>
          <a:lstStyle>
            <a:lvl1pPr marL="118695" indent="-118695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6" indent="-138477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51" indent="-166172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803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95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45862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Text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5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3" y="1681167"/>
            <a:ext cx="3868341" cy="823914"/>
          </a:xfrm>
          <a:prstGeom prst="rect">
            <a:avLst/>
          </a:prstGeom>
        </p:spPr>
        <p:txBody>
          <a:bodyPr anchor="b"/>
          <a:lstStyle>
            <a:lvl1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7"/>
            <a:ext cx="3887393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4523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628651" y="365129"/>
            <a:ext cx="7886703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57352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57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89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8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4" y="987427"/>
            <a:ext cx="4629154" cy="4873627"/>
          </a:xfrm>
          <a:prstGeom prst="rect">
            <a:avLst/>
          </a:prstGeom>
        </p:spPr>
        <p:txBody>
          <a:bodyPr/>
          <a:lstStyle>
            <a:lvl1pPr marL="118695" indent="-118695" defTabSz="474778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1pPr>
            <a:lvl2pPr marL="373040" indent="-135651" defTabSz="474778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2pPr>
            <a:lvl3pPr marL="633039" indent="-158259" defTabSz="474778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3pPr>
            <a:lvl4pPr marL="902080" indent="-189912" defTabSz="474778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4pPr>
            <a:lvl5pPr marL="1139470" indent="-189912" defTabSz="474778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1" y="2057400"/>
            <a:ext cx="294918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62252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8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4" y="987427"/>
            <a:ext cx="4629154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64863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TextBox 1"/>
          <p:cNvSpPr txBox="1"/>
          <p:nvPr/>
        </p:nvSpPr>
        <p:spPr>
          <a:xfrm>
            <a:off x="7352869" y="6382871"/>
            <a:ext cx="1308212" cy="17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6" tIns="25716" rIns="25716" bIns="25716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88" dirty="0"/>
              <a:t>Commercial in confidence</a:t>
            </a:r>
          </a:p>
        </p:txBody>
      </p:sp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xfrm>
            <a:off x="286492" y="244248"/>
            <a:ext cx="8501900" cy="944057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63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1" y="1383685"/>
            <a:ext cx="8501910" cy="3596306"/>
          </a:xfrm>
          <a:prstGeom prst="rect">
            <a:avLst/>
          </a:prstGeom>
        </p:spPr>
        <p:txBody>
          <a:bodyPr lIns="45718" tIns="45718" rIns="45718" bIns="45718"/>
          <a:lstStyle>
            <a:lvl1pPr marL="342903" indent="-342903" defTabSz="457205"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903" indent="-342903" defTabSz="457205"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7" indent="-263527" defTabSz="457205"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81" indent="-273053" defTabSz="457205">
              <a:buFontTx/>
              <a:defRPr sz="2363" b="1">
                <a:solidFill>
                  <a:srgbClr val="006633"/>
                </a:solidFill>
              </a:defRPr>
            </a:lvl4pPr>
            <a:lvl5pPr marL="2103146" indent="-274323" defTabSz="457205"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3061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7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lIns="45718" tIns="45718" rIns="45718" bIns="45718"/>
          <a:lstStyle>
            <a:lvl1pPr marL="342903" indent="-342903" defTabSz="457205">
              <a:spcBef>
                <a:spcPts val="619"/>
              </a:spcBef>
            </a:lvl1pPr>
            <a:lvl2pPr marL="790584" indent="-333378" defTabSz="457205">
              <a:spcBef>
                <a:spcPts val="619"/>
              </a:spcBef>
            </a:lvl2pPr>
            <a:lvl3pPr marL="1181114" indent="-266703" defTabSz="457205">
              <a:spcBef>
                <a:spcPts val="619"/>
              </a:spcBef>
            </a:lvl3pPr>
            <a:lvl4pPr marL="1658836" indent="-287219" defTabSz="457205">
              <a:spcBef>
                <a:spcPts val="619"/>
              </a:spcBef>
            </a:lvl4pPr>
            <a:lvl5pPr marL="2148866" indent="-320043" defTabSz="457205">
              <a:spcBef>
                <a:spcPts val="619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11722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90491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77839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itle Text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1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602" indent="-228602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723908" indent="-266703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234455" indent="-320044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721665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178871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43542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itle 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1" cy="2852738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10">
              <a:lnSpc>
                <a:spcPct val="90000"/>
              </a:lnSpc>
              <a:defRPr sz="5963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4"/>
            <a:ext cx="7886701" cy="15001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17381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Text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4"/>
            <a:ext cx="38862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602" indent="-228602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723908" indent="-266703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234455" indent="-320044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721665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178871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58554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itle Text"/>
          <p:cNvSpPr txBox="1">
            <a:spLocks noGrp="1"/>
          </p:cNvSpPr>
          <p:nvPr>
            <p:ph type="title"/>
          </p:nvPr>
        </p:nvSpPr>
        <p:spPr>
          <a:xfrm>
            <a:off x="629841" y="365127"/>
            <a:ext cx="7886701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1" cy="823913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4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16249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808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le Text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264408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66235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10">
              <a:lnSpc>
                <a:spcPct val="90000"/>
              </a:lnSpc>
              <a:defRPr sz="315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7"/>
            <a:ext cx="4629151" cy="4873626"/>
          </a:xfrm>
          <a:prstGeom prst="rect">
            <a:avLst/>
          </a:prstGeom>
        </p:spPr>
        <p:txBody>
          <a:bodyPr lIns="45718" tIns="45718" rIns="45718" bIns="45718"/>
          <a:lstStyle>
            <a:lvl1pPr marL="228602" indent="-228602" defTabSz="914410">
              <a:lnSpc>
                <a:spcPct val="90000"/>
              </a:lnSpc>
              <a:spcBef>
                <a:spcPts val="956"/>
              </a:spcBef>
              <a:defRPr sz="3150">
                <a:latin typeface="+mn-lt"/>
                <a:ea typeface="+mn-ea"/>
                <a:cs typeface="+mn-cs"/>
                <a:sym typeface="Calibri"/>
              </a:defRPr>
            </a:lvl1pPr>
            <a:lvl2pPr marL="718466" indent="-261259" defTabSz="914410">
              <a:lnSpc>
                <a:spcPct val="90000"/>
              </a:lnSpc>
              <a:spcBef>
                <a:spcPts val="956"/>
              </a:spcBef>
              <a:buChar char="•"/>
              <a:defRPr sz="3150">
                <a:latin typeface="+mn-lt"/>
                <a:ea typeface="+mn-ea"/>
                <a:cs typeface="+mn-cs"/>
                <a:sym typeface="Calibri"/>
              </a:defRPr>
            </a:lvl2pPr>
            <a:lvl3pPr marL="1219215" indent="-304803" defTabSz="914410">
              <a:lnSpc>
                <a:spcPct val="90000"/>
              </a:lnSpc>
              <a:spcBef>
                <a:spcPts val="956"/>
              </a:spcBef>
              <a:defRPr sz="3150">
                <a:latin typeface="+mn-lt"/>
                <a:ea typeface="+mn-ea"/>
                <a:cs typeface="+mn-cs"/>
                <a:sym typeface="Calibri"/>
              </a:defRPr>
            </a:lvl3pPr>
            <a:lvl4pPr marL="1737381" indent="-365764" defTabSz="914410">
              <a:lnSpc>
                <a:spcPct val="90000"/>
              </a:lnSpc>
              <a:spcBef>
                <a:spcPts val="956"/>
              </a:spcBef>
              <a:buChar char="•"/>
              <a:defRPr sz="3150">
                <a:latin typeface="+mn-lt"/>
                <a:ea typeface="+mn-ea"/>
                <a:cs typeface="+mn-cs"/>
                <a:sym typeface="Calibri"/>
              </a:defRPr>
            </a:lvl4pPr>
            <a:lvl5pPr marL="2194586" indent="-365764" defTabSz="914410">
              <a:lnSpc>
                <a:spcPct val="90000"/>
              </a:lnSpc>
              <a:spcBef>
                <a:spcPts val="956"/>
              </a:spcBef>
              <a:buChar char="•"/>
              <a:defRPr sz="31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74077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10">
              <a:lnSpc>
                <a:spcPct val="90000"/>
              </a:lnSpc>
              <a:defRPr sz="315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7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7"/>
            <a:ext cx="462915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4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62772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3789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37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885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284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16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9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420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74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12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0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1"/>
          <a:stretch>
            <a:fillRect/>
          </a:stretch>
        </p:blipFill>
        <p:spPr bwMode="auto">
          <a:xfrm>
            <a:off x="-3175" y="1809750"/>
            <a:ext cx="91440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7975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029" name="Picture 18" descr="cover_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827713"/>
            <a:ext cx="1825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-57150" y="0"/>
            <a:ext cx="9231313" cy="2970213"/>
          </a:xfrm>
          <a:custGeom>
            <a:avLst/>
            <a:gdLst>
              <a:gd name="T0" fmla="*/ 7807 w 9189873"/>
              <a:gd name="T1" fmla="*/ 0 h 2970306"/>
              <a:gd name="T2" fmla="*/ 9231313 w 9189873"/>
              <a:gd name="T3" fmla="*/ 0 h 2970306"/>
              <a:gd name="T4" fmla="*/ 9231313 w 9189873"/>
              <a:gd name="T5" fmla="*/ 1789057 h 2970306"/>
              <a:gd name="T6" fmla="*/ 2996820 w 9189873"/>
              <a:gd name="T7" fmla="*/ 2931409 h 2970306"/>
              <a:gd name="T8" fmla="*/ 0 w 9189873"/>
              <a:gd name="T9" fmla="*/ 2636725 h 2970306"/>
              <a:gd name="T10" fmla="*/ 7807 w 9189873"/>
              <a:gd name="T11" fmla="*/ 0 h 2970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9873"/>
              <a:gd name="T19" fmla="*/ 0 h 2970306"/>
              <a:gd name="T20" fmla="*/ 9189873 w 9189873"/>
              <a:gd name="T21" fmla="*/ 2970306 h 2970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9873" h="2970306">
                <a:moveTo>
                  <a:pt x="7772" y="0"/>
                </a:moveTo>
                <a:lnTo>
                  <a:pt x="9189873" y="0"/>
                </a:lnTo>
                <a:lnTo>
                  <a:pt x="9189873" y="1789113"/>
                </a:lnTo>
                <a:cubicBezTo>
                  <a:pt x="5915173" y="2970306"/>
                  <a:pt x="3652008" y="2925203"/>
                  <a:pt x="2983367" y="2931501"/>
                </a:cubicBezTo>
                <a:cubicBezTo>
                  <a:pt x="2397872" y="2920384"/>
                  <a:pt x="674381" y="2914574"/>
                  <a:pt x="0" y="2636808"/>
                </a:cubicBezTo>
                <a:cubicBezTo>
                  <a:pt x="2591" y="1665283"/>
                  <a:pt x="5181" y="971525"/>
                  <a:pt x="7772" y="0"/>
                </a:cubicBezTo>
                <a:close/>
              </a:path>
            </a:pathLst>
          </a:custGeom>
          <a:solidFill>
            <a:srgbClr val="23699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u="sng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82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82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3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Picture 18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21584" y="5836087"/>
            <a:ext cx="1825627" cy="7472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1"/>
          <p:cNvSpPr txBox="1"/>
          <p:nvPr/>
        </p:nvSpPr>
        <p:spPr>
          <a:xfrm>
            <a:off x="7392875" y="6382871"/>
            <a:ext cx="1228208" cy="17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6" tIns="25716" rIns="25716" bIns="25716">
            <a:spAutoFit/>
          </a:bodyPr>
          <a:lstStyle>
            <a:lvl1pPr>
              <a:defRPr sz="1400"/>
            </a:lvl1pPr>
          </a:lstStyle>
          <a:p>
            <a:r>
              <a:rPr sz="788" dirty="0"/>
              <a:t>Commercial in confidence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03224" y="0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51723"/>
            <a:ext cx="8229600" cy="4774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6" y="6219328"/>
            <a:ext cx="276675" cy="27404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181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731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</p:sldLayoutIdLst>
  <p:transition spd="med"/>
  <p:txStyles>
    <p:titleStyle>
      <a:lvl1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894" marR="0" indent="-34289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90565" marR="0" indent="-333370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–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1084" marR="0" indent="-26669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62524" marR="0" indent="-290940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–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48813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»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6006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01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395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589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775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5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77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6444" y="5842655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446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iNxQsqyJT82K6TJZb3h3N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www.psaa.co.uk/about-us/appointing-person-information/appointing-period-2023-24-2027-28/autumn-and-winter-webinar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aa.co.uk/about-us/appointing-person-information/becoming-an-opted-in-authority-for-2023-24-2027-28/list-of-opted-in-bodies-from-april-202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6" Type="http://schemas.openxmlformats.org/officeDocument/2006/relationships/hyperlink" Target="mailto:ap2@psaa.co.uk" TargetMode="External"/><Relationship Id="rId5" Type="http://schemas.openxmlformats.org/officeDocument/2006/relationships/hyperlink" Target="http://www.psaa.co.uk/" TargetMode="Externa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groups/local-audit-liaison-committe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itle 3"/>
          <p:cNvSpPr txBox="1">
            <a:spLocks noGrp="1"/>
          </p:cNvSpPr>
          <p:nvPr>
            <p:ph type="title"/>
          </p:nvPr>
        </p:nvSpPr>
        <p:spPr>
          <a:xfrm>
            <a:off x="198663" y="134485"/>
            <a:ext cx="8548690" cy="944565"/>
          </a:xfrm>
          <a:prstGeom prst="rect">
            <a:avLst/>
          </a:prstGeom>
        </p:spPr>
        <p:txBody>
          <a:bodyPr anchor="ctr"/>
          <a:lstStyle/>
          <a:p>
            <a:pPr>
              <a:defRPr sz="3600" u="none"/>
            </a:pPr>
            <a:r>
              <a:rPr lang="en-GB" dirty="0"/>
              <a:t>LAQF WEBINAR</a:t>
            </a:r>
            <a:endParaRPr dirty="0"/>
          </a:p>
        </p:txBody>
      </p:sp>
      <p:sp>
        <p:nvSpPr>
          <p:cNvPr id="486" name="Subtitle 4"/>
          <p:cNvSpPr txBox="1">
            <a:spLocks noGrp="1"/>
          </p:cNvSpPr>
          <p:nvPr>
            <p:ph type="body" idx="1"/>
          </p:nvPr>
        </p:nvSpPr>
        <p:spPr>
          <a:xfrm>
            <a:off x="435455" y="1793329"/>
            <a:ext cx="8075106" cy="3525253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Our Procurement Strategy</a:t>
            </a:r>
          </a:p>
          <a:p>
            <a:r>
              <a:rPr lang="en-GB" sz="3200" dirty="0"/>
              <a:t>for the audits of 2023/24 – 2027/28</a:t>
            </a:r>
            <a:endParaRPr lang="en-GB" sz="2250" dirty="0"/>
          </a:p>
          <a:p>
            <a:pPr>
              <a:spcBef>
                <a:spcPts val="900"/>
              </a:spcBef>
              <a:defRPr sz="4000"/>
            </a:pPr>
            <a:endParaRPr sz="2250" dirty="0"/>
          </a:p>
          <a:p>
            <a:pPr>
              <a:spcBef>
                <a:spcPts val="900"/>
              </a:spcBef>
              <a:defRPr sz="4800"/>
            </a:pPr>
            <a:endParaRPr lang="en-GB" sz="2400" dirty="0"/>
          </a:p>
          <a:p>
            <a:pPr>
              <a:spcBef>
                <a:spcPts val="900"/>
              </a:spcBef>
              <a:defRPr sz="4800"/>
            </a:pPr>
            <a:r>
              <a:rPr lang="en-GB" sz="2400" dirty="0"/>
              <a:t>16 February 2022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4" y="0"/>
            <a:ext cx="8740775" cy="1143000"/>
          </a:xfrm>
        </p:spPr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Procurement strategy</a:t>
            </a:r>
            <a:br>
              <a:rPr lang="en-GB" dirty="0"/>
            </a:br>
            <a:r>
              <a:rPr lang="en-GB" dirty="0"/>
              <a:t>Contract lots </a:t>
            </a:r>
            <a:endParaRPr lang="en-GB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83644"/>
              </p:ext>
            </p:extLst>
          </p:nvPr>
        </p:nvGraphicFramePr>
        <p:xfrm>
          <a:off x="511176" y="1207897"/>
          <a:ext cx="7300414" cy="48634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933">
                  <a:extLst>
                    <a:ext uri="{9D8B030D-6E8A-4147-A177-3AD203B41FA5}">
                      <a16:colId xmlns:a16="http://schemas.microsoft.com/office/drawing/2014/main" val="197664664"/>
                    </a:ext>
                  </a:extLst>
                </a:gridCol>
              </a:tblGrid>
              <a:tr h="48394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Approximate percentage of the overall work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9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INDICATIVE VALUE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YEAR 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9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INDICATIVE VALUE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FIVE-YEAR 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5,940,000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29,700,000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5,280,000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26,400,000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4,620,000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23,100,000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3,960,000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19,800,000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2,640,000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13,200,000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2,310,000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11,550,000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39476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1,980,000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9,900,000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567127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1,650,000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8,250,000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54930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1,650,000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8,250,000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81904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1,320,000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6,600,000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01974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(development lot)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2.25%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   742,500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3,712,500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22956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(development lot)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2.25%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   742,500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3,712,500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46362"/>
                  </a:ext>
                </a:extLst>
              </a:tr>
              <a:tr h="32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(development lot)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0.5%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   165,000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£       825,000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3818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330B1D-42E2-4067-941F-8C632FB3A8E6}"/>
              </a:ext>
            </a:extLst>
          </p:cNvPr>
          <p:cNvSpPr txBox="1"/>
          <p:nvPr/>
        </p:nvSpPr>
        <p:spPr>
          <a:xfrm>
            <a:off x="3387634" y="722134"/>
            <a:ext cx="47815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of 2021/22 scale fees plus</a:t>
            </a:r>
          </a:p>
          <a:p>
            <a:pPr marL="0" marR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(assuming same 98% of eligible bodies opt in)</a:t>
            </a:r>
            <a:endParaRPr lang="en-GB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9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A9C75-BFF7-48D3-B7E1-CDCC32CA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989" y="1166229"/>
            <a:ext cx="3182067" cy="3145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596168" cy="1143000"/>
          </a:xfrm>
        </p:spPr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Procurement strategy</a:t>
            </a:r>
            <a:br>
              <a:rPr lang="en-GB" dirty="0">
                <a:solidFill>
                  <a:srgbClr val="236995"/>
                </a:solidFill>
              </a:rPr>
            </a:br>
            <a:r>
              <a:rPr lang="en-GB" sz="2400" dirty="0"/>
              <a:t>Responding to the opted-in bodies’ views</a:t>
            </a:r>
            <a:r>
              <a:rPr lang="en-GB" sz="2600" dirty="0"/>
              <a:t>: Quality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475923"/>
            <a:ext cx="8229600" cy="4907460"/>
          </a:xfrm>
        </p:spPr>
        <p:txBody>
          <a:bodyPr/>
          <a:lstStyle/>
          <a:p>
            <a:pPr marL="17780">
              <a:lnSpc>
                <a:spcPct val="91000"/>
              </a:lnSpc>
              <a:spcBef>
                <a:spcPts val="1800"/>
              </a:spcBef>
            </a:pPr>
            <a:r>
              <a:rPr lang="en-GB" sz="1800" dirty="0">
                <a:ln>
                  <a:noFill/>
                </a:ln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</a:rPr>
              <a:t>Approach incl. transition between audit firms</a:t>
            </a:r>
            <a:endParaRPr lang="en-GB" sz="1800" dirty="0">
              <a:ln>
                <a:noFill/>
              </a:ln>
              <a:solidFill>
                <a:srgbClr val="236995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17780">
              <a:lnSpc>
                <a:spcPct val="91000"/>
              </a:lnSpc>
              <a:spcBef>
                <a:spcPts val="1800"/>
              </a:spcBef>
            </a:pPr>
            <a:r>
              <a:rPr lang="en-GB" sz="1800" dirty="0">
                <a:ln>
                  <a:noFill/>
                </a:ln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</a:rPr>
              <a:t>Audit delivery – quality assurance and capability</a:t>
            </a:r>
            <a:endParaRPr lang="en-GB" sz="1800" dirty="0">
              <a:ln>
                <a:noFill/>
              </a:ln>
              <a:solidFill>
                <a:srgbClr val="236995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17780">
              <a:lnSpc>
                <a:spcPct val="91000"/>
              </a:lnSpc>
              <a:spcBef>
                <a:spcPts val="1800"/>
              </a:spcBef>
            </a:pPr>
            <a:r>
              <a:rPr lang="en-GB" sz="1800" dirty="0">
                <a:ln>
                  <a:noFill/>
                </a:ln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</a:rPr>
              <a:t>Audit delivery – resourcing and capacity</a:t>
            </a:r>
            <a:endParaRPr lang="en-GB" sz="1800" dirty="0">
              <a:ln>
                <a:noFill/>
              </a:ln>
              <a:solidFill>
                <a:srgbClr val="236995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n>
                  <a:noFill/>
                </a:ln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</a:rPr>
              <a:t>Communication</a:t>
            </a:r>
            <a:endParaRPr lang="en-GB" sz="1800" dirty="0">
              <a:solidFill>
                <a:srgbClr val="236995"/>
              </a:solidFill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36995"/>
                </a:solidFill>
              </a:rPr>
              <a:t>Social value</a:t>
            </a:r>
            <a:endParaRPr lang="en-GB" sz="2400" dirty="0">
              <a:solidFill>
                <a:srgbClr val="23699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>
              <a:spcBef>
                <a:spcPts val="1200"/>
              </a:spcBef>
            </a:pPr>
            <a:r>
              <a:rPr lang="en-GB" sz="1500" dirty="0"/>
              <a:t>we have worked with the FRC on the quality evaluation questions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Lot-specific answers will apply where appropriate, e.g. resourcing, social value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suppliers will indicate their appetite/capacity for work in their ITT response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responses to resourcing questions will include an assessment of realism to deliver and how they intend to ensure their audit teams have appropriate skills and knowledge</a:t>
            </a:r>
          </a:p>
          <a:p>
            <a:pPr>
              <a:spcBef>
                <a:spcPts val="1200"/>
              </a:spcBef>
            </a:pPr>
            <a:r>
              <a:rPr lang="en-GB" sz="1500" dirty="0"/>
              <a:t>responses will be translated into contractual obligations</a:t>
            </a:r>
          </a:p>
        </p:txBody>
      </p:sp>
    </p:spTree>
    <p:extLst>
      <p:ext uri="{BB962C8B-B14F-4D97-AF65-F5344CB8AC3E}">
        <p14:creationId xmlns:p14="http://schemas.microsoft.com/office/powerpoint/2010/main" val="388077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4" y="0"/>
            <a:ext cx="8626475" cy="1143000"/>
          </a:xfrm>
        </p:spPr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Procurement strategy</a:t>
            </a:r>
            <a:br>
              <a:rPr lang="en-GB" dirty="0">
                <a:solidFill>
                  <a:srgbClr val="236995"/>
                </a:solidFill>
              </a:rPr>
            </a:br>
            <a:r>
              <a:rPr lang="en-GB" sz="2400" dirty="0"/>
              <a:t>Responding to your views: Contract management (1)</a:t>
            </a:r>
            <a:endParaRPr lang="en-US" sz="24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3" y="1341119"/>
            <a:ext cx="8453393" cy="505968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40385" algn="l"/>
              </a:tabLst>
            </a:pPr>
            <a:r>
              <a:rPr lang="en-GB" sz="1800" dirty="0">
                <a:cs typeface="Arial" panose="020B0604020202020204" pitchFamily="34" charset="0"/>
              </a:rPr>
              <a:t>Milestone-based payment mechanism linked to audit delivery: </a:t>
            </a:r>
            <a:endParaRPr lang="en-GB" sz="1800" dirty="0">
              <a:solidFill>
                <a:srgbClr val="C000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tabLst>
                <a:tab pos="540385" algn="l"/>
              </a:tabLst>
            </a:pPr>
            <a:r>
              <a:rPr lang="en-GB" sz="1600" dirty="0">
                <a:solidFill>
                  <a:srgbClr val="236995"/>
                </a:solidFill>
                <a:latin typeface="+mj-lt"/>
                <a:cs typeface="Times New Roman" panose="02020603050405020304" pitchFamily="18" charset="0"/>
              </a:rPr>
              <a:t>production of the previous year’s Auditor’s Annual Report </a:t>
            </a:r>
            <a:r>
              <a:rPr lang="en-GB" sz="1600" i="1" dirty="0">
                <a:solidFill>
                  <a:srgbClr val="236995"/>
                </a:solidFill>
                <a:latin typeface="+mj-lt"/>
                <a:cs typeface="Times New Roman" panose="02020603050405020304" pitchFamily="18" charset="0"/>
              </a:rPr>
              <a:t>unless 1st year as new auditor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sz="1600" dirty="0">
                <a:solidFill>
                  <a:srgbClr val="23699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production of the draft Audit Plan to Audited Body, </a:t>
            </a:r>
            <a:r>
              <a:rPr lang="en-GB" sz="1600" dirty="0">
                <a:solidFill>
                  <a:srgbClr val="236995"/>
                </a:solidFill>
                <a:latin typeface="+mj-lt"/>
                <a:cs typeface="Times New Roman" panose="02020603050405020304" pitchFamily="18" charset="0"/>
              </a:rPr>
              <a:t>will set out the auditor’s plan &amp; timetable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sz="1600" dirty="0">
                <a:solidFill>
                  <a:srgbClr val="23699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planned hours (50% complete)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sz="1600" dirty="0">
                <a:solidFill>
                  <a:srgbClr val="23699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planned hours (75% complete)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tabLst>
                <a:tab pos="540385" algn="l"/>
              </a:tabLst>
            </a:pPr>
            <a:r>
              <a:rPr lang="en-GB" sz="1800" dirty="0">
                <a:cs typeface="Arial" panose="020B0604020202020204" pitchFamily="34" charset="0"/>
              </a:rPr>
              <a:t>Quarterly contract management meetings to review supplier performance to identify and agree any changes or improvements to the Services</a:t>
            </a:r>
          </a:p>
          <a:p>
            <a:pPr marL="342900" marR="0" lvl="0" indent="-342900" eaLnBrk="0" latinLnBrk="0" hangingPunc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>
                <a:tab pos="540385" algn="l"/>
              </a:tabLst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Statement of responsibilities of auditors and audited bodies included in the Terms of Appointment</a:t>
            </a:r>
          </a:p>
          <a:p>
            <a:pPr marR="0" lvl="1" latinLnBrk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1530985" algn="l"/>
                <a:tab pos="1620520" algn="l"/>
              </a:tabLst>
              <a:defRPr/>
            </a:pPr>
            <a:r>
              <a:rPr lang="en-GB" sz="1600" dirty="0">
                <a:solidFill>
                  <a:srgbClr val="236995"/>
                </a:solidFill>
                <a:latin typeface="+mj-lt"/>
                <a:cs typeface="Times New Roman" panose="02020603050405020304" pitchFamily="18" charset="0"/>
              </a:rPr>
              <a:t>we will communicate expectations as part of 2023/24 auditor appointment and fee setting consultations</a:t>
            </a:r>
          </a:p>
          <a:p>
            <a:pPr marL="342900" marR="0" lvl="0" indent="-342900" eaLnBrk="0" latinLnBrk="0" hangingPunc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>
                <a:tab pos="540385" algn="l"/>
              </a:tabLst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Once appointed, auditors are independent by design of the framework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tabLst>
                <a:tab pos="540385" algn="l"/>
              </a:tabLst>
            </a:pPr>
            <a:endParaRPr lang="en-GB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7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4" y="0"/>
            <a:ext cx="8626475" cy="1143000"/>
          </a:xfrm>
        </p:spPr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Procurement strategy</a:t>
            </a:r>
            <a:br>
              <a:rPr lang="en-GB" dirty="0">
                <a:solidFill>
                  <a:srgbClr val="236995"/>
                </a:solidFill>
              </a:rPr>
            </a:br>
            <a:r>
              <a:rPr lang="en-GB" sz="2400" dirty="0"/>
              <a:t>Responding to your views: Contract management (2)</a:t>
            </a:r>
            <a:endParaRPr lang="en-US" sz="24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4" y="1480456"/>
            <a:ext cx="8174719" cy="499872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40385" algn="l"/>
              </a:tabLst>
            </a:pPr>
            <a:r>
              <a:rPr lang="en-GB" sz="1800" dirty="0">
                <a:cs typeface="Arial" panose="020B0604020202020204" pitchFamily="34" charset="0"/>
              </a:rPr>
              <a:t>Review Procedure to enable and manage change to the method statements provided as part of tender response (</a:t>
            </a:r>
            <a:r>
              <a:rPr lang="en-GB" sz="1800" i="1" dirty="0">
                <a:cs typeface="Arial" panose="020B0604020202020204" pitchFamily="34" charset="0"/>
              </a:rPr>
              <a:t>the how, not the what</a:t>
            </a:r>
            <a:r>
              <a:rPr lang="en-GB" sz="1800" dirty="0">
                <a:cs typeface="Arial" panose="020B0604020202020204" pitchFamily="34" charset="0"/>
              </a:rPr>
              <a:t>), for example to align with changes in industry good practice or audit requirements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tabLst>
                <a:tab pos="540385" algn="l"/>
              </a:tabLst>
            </a:pPr>
            <a:r>
              <a:rPr lang="en-GB" sz="1800" dirty="0">
                <a:cs typeface="Arial" panose="020B0604020202020204" pitchFamily="34" charset="0"/>
              </a:rPr>
              <a:t>Rectification Plan Process in the event of a Notifiable Default</a:t>
            </a:r>
            <a:endParaRPr lang="en-GB" sz="1800" dirty="0">
              <a:solidFill>
                <a:srgbClr val="23699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tabLst>
                <a:tab pos="540385" algn="l"/>
              </a:tabLst>
            </a:pPr>
            <a:r>
              <a:rPr lang="en-GB" sz="1800" dirty="0">
                <a:cs typeface="Arial" panose="020B0604020202020204" pitchFamily="34" charset="0"/>
              </a:rPr>
              <a:t>Annual Quality Review Report process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tabLst>
                <a:tab pos="1530985" algn="l"/>
                <a:tab pos="1620520" algn="l"/>
              </a:tabLst>
            </a:pPr>
            <a:r>
              <a:rPr lang="en-GB" sz="1600" dirty="0">
                <a:solidFill>
                  <a:srgbClr val="236995"/>
                </a:solidFill>
                <a:latin typeface="+mj-lt"/>
                <a:cs typeface="Times New Roman" panose="02020603050405020304" pitchFamily="18" charset="0"/>
              </a:rPr>
              <a:t>FRC and associated reports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tabLst>
                <a:tab pos="1530985" algn="l"/>
                <a:tab pos="1620520" algn="l"/>
              </a:tabLst>
            </a:pPr>
            <a:r>
              <a:rPr lang="en-GB" sz="1600" dirty="0">
                <a:solidFill>
                  <a:srgbClr val="236995"/>
                </a:solidFill>
                <a:latin typeface="+mj-lt"/>
                <a:cs typeface="Times New Roman" panose="02020603050405020304" pitchFamily="18" charset="0"/>
              </a:rPr>
              <a:t>Satisfaction survey with opted-in bodies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tabLst>
                <a:tab pos="1530985" algn="l"/>
                <a:tab pos="1620520" algn="l"/>
              </a:tabLst>
            </a:pPr>
            <a:r>
              <a:rPr lang="en-GB" sz="1600" dirty="0">
                <a:solidFill>
                  <a:srgbClr val="236995"/>
                </a:solidFill>
                <a:latin typeface="+mj-lt"/>
                <a:cs typeface="Times New Roman" panose="02020603050405020304" pitchFamily="18" charset="0"/>
              </a:rPr>
              <a:t>Compliance with Terms of Appointment incl. any complaints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tabLst>
                <a:tab pos="1530985" algn="l"/>
                <a:tab pos="1620520" algn="l"/>
              </a:tabLst>
            </a:pPr>
            <a:r>
              <a:rPr lang="en-GB" sz="1600" dirty="0">
                <a:solidFill>
                  <a:srgbClr val="236995"/>
                </a:solidFill>
                <a:latin typeface="+mj-lt"/>
                <a:cs typeface="Times New Roman" panose="02020603050405020304" pitchFamily="18" charset="0"/>
              </a:rPr>
              <a:t>Reports published on our website and shared with our Advisory Panel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tabLst>
                <a:tab pos="540385" algn="l"/>
              </a:tabLst>
            </a:pPr>
            <a:endParaRPr lang="en-GB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9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0"/>
            <a:ext cx="8463684" cy="1143000"/>
          </a:xfrm>
        </p:spPr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Procurement strategy </a:t>
            </a:r>
            <a:br>
              <a:rPr lang="en-GB" dirty="0">
                <a:solidFill>
                  <a:srgbClr val="236995"/>
                </a:solidFill>
              </a:rPr>
            </a:br>
            <a:r>
              <a:rPr lang="en-GB" dirty="0"/>
              <a:t>Responding to the market’s views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336963"/>
            <a:ext cx="8383724" cy="449778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ender evaluation quality/price ratio of 80:20</a:t>
            </a:r>
            <a:endParaRPr lang="en-GB" sz="1600" u="none" strike="noStrike" kern="0" spc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u="none" strike="noStrike" kern="0" spc="0" dirty="0">
                <a:ln>
                  <a:noFill/>
                </a:ln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Acknowledged firms may have geographical areas which are least attractive to audit</a:t>
            </a:r>
            <a:endParaRPr lang="en-GB" sz="1600" u="none" strike="noStrike" kern="0" spc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Increased lots – greater choice and more flexibility to match capacity / risk appetite</a:t>
            </a:r>
            <a:endParaRPr lang="en-GB" sz="1600" u="none" strike="noStrike" kern="0" spc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u="none" strike="noStrike" kern="0" spc="0" dirty="0">
                <a:ln>
                  <a:noFill/>
                </a:ln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Contract extension by mutual agreement (rather our sole discretion)</a:t>
            </a:r>
            <a:endParaRPr lang="en-GB" sz="1600" u="none" strike="noStrike" kern="0" spc="0" dirty="0">
              <a:ln>
                <a:noFill/>
              </a:ln>
              <a:solidFill>
                <a:srgbClr val="236995"/>
              </a:solidFill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Expanded time period for tenderers to produce their responses</a:t>
            </a:r>
            <a:endParaRPr lang="en-GB" sz="1600" u="none" strike="noStrike" kern="0" spc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u="none" strike="noStrike" kern="0" spc="0" dirty="0">
                <a:ln>
                  <a:noFill/>
                </a:ln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Provide detailed information on what is included in the scale fee of every audit</a:t>
            </a:r>
            <a:endParaRPr lang="en-GB" sz="1600" kern="0" dirty="0">
              <a:solidFill>
                <a:srgbClr val="236995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Fee variation rates determined by a tenderer’s </a:t>
            </a:r>
            <a:r>
              <a:rPr lang="en-GB" sz="1600" kern="0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bid rate against our published rate card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u="none" strike="noStrike" kern="0" spc="0" dirty="0">
                <a:ln>
                  <a:noFill/>
                </a:ln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Annual application of inflation from year 2</a:t>
            </a:r>
            <a:r>
              <a:rPr lang="en-GB" sz="16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cs typeface="Calibri" panose="020F0502020204030204" pitchFamily="34" charset="0"/>
              </a:rPr>
              <a:t>, at the CPI 12-month rate most recently published before each April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kern="0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Published a </a:t>
            </a:r>
            <a:r>
              <a:rPr lang="en-GB" sz="1600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risk allocation matrix, designed to support consideration of  the key contract risk areas to inform bidding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cs typeface="Calibri" panose="020F0502020204030204" pitchFamily="34" charset="0"/>
              </a:rPr>
              <a:t>Encouraging new entrants: will accept tenders from firms currently proceeding through the registration process, but must be accredited by 13 Sept to be awarded a contract</a:t>
            </a:r>
            <a:endParaRPr lang="en-GB" sz="1600" dirty="0">
              <a:solidFill>
                <a:srgbClr val="236995"/>
              </a:solidFill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Calibri" panose="020F0502020204030204" pitchFamily="34" charset="0"/>
              </a:rPr>
              <a:t>Parallel procurement to establish a DPS – reduced risk of supplier “lock out”</a:t>
            </a:r>
            <a:endParaRPr lang="en-GB" sz="1600" u="none" strike="noStrike" kern="0" spc="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endParaRPr lang="en-GB" sz="1500" u="none" strike="noStrike" kern="0" spc="0" dirty="0">
              <a:ln>
                <a:noFill/>
              </a:ln>
              <a:solidFill>
                <a:srgbClr val="236995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10A4C-6D96-48D0-A27C-764D906F4CE1}"/>
              </a:ext>
            </a:extLst>
          </p:cNvPr>
          <p:cNvSpPr txBox="1"/>
          <p:nvPr/>
        </p:nvSpPr>
        <p:spPr>
          <a:xfrm>
            <a:off x="870857" y="5950329"/>
            <a:ext cx="581732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Unlike other parts of the UK, we are totally reliant on the market to provide external audit services</a:t>
            </a:r>
          </a:p>
        </p:txBody>
      </p:sp>
    </p:spTree>
    <p:extLst>
      <p:ext uri="{BB962C8B-B14F-4D97-AF65-F5344CB8AC3E}">
        <p14:creationId xmlns:p14="http://schemas.microsoft.com/office/powerpoint/2010/main" val="36898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486" y="0"/>
            <a:ext cx="8733063" cy="856505"/>
          </a:xfrm>
        </p:spPr>
        <p:txBody>
          <a:bodyPr/>
          <a:lstStyle/>
          <a:p>
            <a:r>
              <a:rPr lang="en-US" sz="3600" dirty="0">
                <a:solidFill>
                  <a:srgbClr val="236995"/>
                </a:solidFill>
              </a:rPr>
              <a:t>Indicative timescales</a:t>
            </a:r>
            <a:endParaRPr lang="en-US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17635"/>
              </p:ext>
            </p:extLst>
          </p:nvPr>
        </p:nvGraphicFramePr>
        <p:xfrm>
          <a:off x="313509" y="1010194"/>
          <a:ext cx="8591003" cy="56314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23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682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69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date</a:t>
                      </a:r>
                    </a:p>
                  </a:txBody>
                  <a:tcPr marL="72999" marR="72999" marT="36500" marB="3650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6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Notice published, procurement documentation including contract terms made available on Delta e-tendering platform – 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also Contract Notice published for DPS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February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Deadline for eligible bodies to submit their opt-in acceptance 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March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62750"/>
                  </a:ext>
                </a:extLst>
              </a:tr>
              <a:tr h="75195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Deadline for submission of completed SQ through Delta (SQ return date) and for applications to ICAEW to become a local auditor 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Earliest date for SQ submission for DPS (same form of response as main procurement)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Noon, 18 March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8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of selection questionnaire responses and PSAA Board to confirm shortlist to be invited to tender and </a:t>
                      </a: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also suppliers to be appointed to the DPS (a 10-day standstill period will follow)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March to 4 April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Invitation to tender issued to shortlisted Potential Suppliers, via Delta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Noon, 7 April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6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DPS will become operational for use as and when required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665455"/>
                  </a:ext>
                </a:extLst>
              </a:tr>
              <a:tr h="35716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Deadline for Tenderers to confirm their intention to submit a Tender Response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July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062530"/>
                  </a:ext>
                </a:extLst>
              </a:tr>
              <a:tr h="35716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Deadline for submission of completed invitations to tender through Delta (tender return date)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Noon, 11 July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6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Tender evaluation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to 22 July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27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award decision made by PSAA Board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August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27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Standstill period 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16 August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80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award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August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6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51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3"/>
          <p:cNvSpPr>
            <a:spLocks noGrp="1"/>
          </p:cNvSpPr>
          <p:nvPr>
            <p:ph type="ctrTitle"/>
          </p:nvPr>
        </p:nvSpPr>
        <p:spPr>
          <a:xfrm>
            <a:off x="198664" y="134484"/>
            <a:ext cx="8548688" cy="944563"/>
          </a:xfrm>
        </p:spPr>
        <p:txBody>
          <a:bodyPr anchor="ctr"/>
          <a:lstStyle/>
          <a:p>
            <a:endParaRPr lang="en-GB" sz="2800" u="none" dirty="0">
              <a:solidFill>
                <a:schemeClr val="tx1"/>
              </a:solidFill>
            </a:endParaRPr>
          </a:p>
        </p:txBody>
      </p:sp>
      <p:sp>
        <p:nvSpPr>
          <p:cNvPr id="13315" name="Subtitle 4"/>
          <p:cNvSpPr>
            <a:spLocks noGrp="1"/>
          </p:cNvSpPr>
          <p:nvPr>
            <p:ph type="subTitle" idx="1"/>
          </p:nvPr>
        </p:nvSpPr>
        <p:spPr>
          <a:xfrm>
            <a:off x="481263" y="1383633"/>
            <a:ext cx="8427606" cy="3525251"/>
          </a:xfrm>
          <a:noFill/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endParaRPr lang="en-US" sz="3200" b="0" dirty="0"/>
          </a:p>
          <a:p>
            <a:pPr>
              <a:spcAft>
                <a:spcPct val="0"/>
              </a:spcAft>
            </a:pPr>
            <a:r>
              <a:rPr lang="en-US" sz="8000" dirty="0"/>
              <a:t>Q &amp; A</a:t>
            </a:r>
          </a:p>
          <a:p>
            <a:pPr>
              <a:spcAft>
                <a:spcPct val="0"/>
              </a:spcAft>
            </a:pPr>
            <a:endParaRPr lang="en-US" dirty="0"/>
          </a:p>
          <a:p>
            <a:pPr>
              <a:spcAft>
                <a:spcPct val="0"/>
              </a:spcAft>
            </a:pPr>
            <a:endParaRPr lang="en-US" sz="3200" b="0" dirty="0"/>
          </a:p>
          <a:p>
            <a:pPr>
              <a:spcAft>
                <a:spcPct val="0"/>
              </a:spcAft>
            </a:pPr>
            <a:endParaRPr lang="en-US" sz="3200" b="0" dirty="0"/>
          </a:p>
          <a:p>
            <a:pPr>
              <a:spcAft>
                <a:spcPct val="0"/>
              </a:spcAft>
            </a:pP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96644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>
                <a:solidFill>
                  <a:srgbClr val="236995"/>
                </a:solidFill>
              </a:rPr>
              <a:t>PSAA’s scheme from April 2023</a:t>
            </a:r>
            <a:br>
              <a:rPr lang="en-US" sz="2200" dirty="0">
                <a:solidFill>
                  <a:srgbClr val="236995"/>
                </a:solidFill>
              </a:rPr>
            </a:br>
            <a:r>
              <a:rPr lang="en-US" sz="2200" dirty="0"/>
              <a:t>Opt-in process and procurement update</a:t>
            </a:r>
            <a:endParaRPr lang="en-GB" sz="2200" dirty="0">
              <a:solidFill>
                <a:srgbClr val="23699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20" y="1136469"/>
            <a:ext cx="8418559" cy="4525963"/>
          </a:xfrm>
        </p:spPr>
        <p:txBody>
          <a:bodyPr/>
          <a:lstStyle/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endParaRPr lang="en-GB" sz="2000" kern="0" dirty="0">
              <a:solidFill>
                <a:srgbClr val="236995"/>
              </a:solidFill>
              <a:uFill>
                <a:solidFill>
                  <a:srgbClr val="000000"/>
                </a:solidFill>
              </a:uFill>
            </a:endParaRPr>
          </a:p>
          <a:p>
            <a:endParaRPr lang="en-GB" sz="16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8BEF8-90B3-4A93-83FB-850A42DA6191}"/>
              </a:ext>
            </a:extLst>
          </p:cNvPr>
          <p:cNvSpPr txBox="1">
            <a:spLocks/>
          </p:cNvSpPr>
          <p:nvPr/>
        </p:nvSpPr>
        <p:spPr bwMode="auto">
          <a:xfrm>
            <a:off x="362720" y="3553097"/>
            <a:ext cx="8711611" cy="22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Your options: to make local arrangements or join our scheme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To join our scheme a decision is required by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Full Council, or equivalent,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completed “form of acceptance” must be returned by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11 March 2022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We confirm receipt of acceptance, then seek information to support auditor appointment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Currently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247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opted-in bodies, with a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further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146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expected pending Full Council approval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Post-procurement, we will consult you on a proposed auditor (October 2022)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2F96E-380C-4E02-919F-F62B31D48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48" y="1039688"/>
            <a:ext cx="8202879" cy="2348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D28667-FE48-462C-8EF9-C9191D38BC7C}"/>
              </a:ext>
            </a:extLst>
          </p:cNvPr>
          <p:cNvSpPr txBox="1"/>
          <p:nvPr/>
        </p:nvSpPr>
        <p:spPr>
          <a:xfrm>
            <a:off x="5628368" y="1154872"/>
            <a:ext cx="51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1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235130"/>
            <a:ext cx="8463684" cy="1254035"/>
          </a:xfrm>
        </p:spPr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Final webinar in this series…</a:t>
            </a:r>
            <a:br>
              <a:rPr lang="en-GB" sz="3600" dirty="0">
                <a:solidFill>
                  <a:srgbClr val="236995"/>
                </a:solidFill>
              </a:rPr>
            </a:br>
            <a:br>
              <a:rPr lang="en-GB" sz="3600" dirty="0">
                <a:solidFill>
                  <a:srgbClr val="236995"/>
                </a:solidFill>
              </a:rPr>
            </a:br>
            <a:r>
              <a:rPr lang="en-GB" sz="2400" dirty="0"/>
              <a:t>Book using the link below…</a:t>
            </a:r>
            <a:endParaRPr lang="en-US" sz="24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A06F47-8FC7-40A8-ABD1-C6676F777238}"/>
              </a:ext>
            </a:extLst>
          </p:cNvPr>
          <p:cNvSpPr/>
          <p:nvPr/>
        </p:nvSpPr>
        <p:spPr>
          <a:xfrm>
            <a:off x="421050" y="1704257"/>
            <a:ext cx="8301899" cy="599040"/>
          </a:xfrm>
          <a:custGeom>
            <a:avLst/>
            <a:gdLst>
              <a:gd name="connsiteX0" fmla="*/ 0 w 8301899"/>
              <a:gd name="connsiteY0" fmla="*/ 99842 h 599040"/>
              <a:gd name="connsiteX1" fmla="*/ 99842 w 8301899"/>
              <a:gd name="connsiteY1" fmla="*/ 0 h 599040"/>
              <a:gd name="connsiteX2" fmla="*/ 8202057 w 8301899"/>
              <a:gd name="connsiteY2" fmla="*/ 0 h 599040"/>
              <a:gd name="connsiteX3" fmla="*/ 8301899 w 8301899"/>
              <a:gd name="connsiteY3" fmla="*/ 99842 h 599040"/>
              <a:gd name="connsiteX4" fmla="*/ 8301899 w 8301899"/>
              <a:gd name="connsiteY4" fmla="*/ 499198 h 599040"/>
              <a:gd name="connsiteX5" fmla="*/ 8202057 w 8301899"/>
              <a:gd name="connsiteY5" fmla="*/ 599040 h 599040"/>
              <a:gd name="connsiteX6" fmla="*/ 99842 w 8301899"/>
              <a:gd name="connsiteY6" fmla="*/ 599040 h 599040"/>
              <a:gd name="connsiteX7" fmla="*/ 0 w 8301899"/>
              <a:gd name="connsiteY7" fmla="*/ 499198 h 599040"/>
              <a:gd name="connsiteX8" fmla="*/ 0 w 8301899"/>
              <a:gd name="connsiteY8" fmla="*/ 99842 h 59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899" h="599040">
                <a:moveTo>
                  <a:pt x="0" y="99842"/>
                </a:moveTo>
                <a:cubicBezTo>
                  <a:pt x="0" y="44701"/>
                  <a:pt x="44701" y="0"/>
                  <a:pt x="99842" y="0"/>
                </a:cubicBezTo>
                <a:lnTo>
                  <a:pt x="8202057" y="0"/>
                </a:lnTo>
                <a:cubicBezTo>
                  <a:pt x="8257198" y="0"/>
                  <a:pt x="8301899" y="44701"/>
                  <a:pt x="8301899" y="99842"/>
                </a:cubicBezTo>
                <a:lnTo>
                  <a:pt x="8301899" y="499198"/>
                </a:lnTo>
                <a:cubicBezTo>
                  <a:pt x="8301899" y="554339"/>
                  <a:pt x="8257198" y="599040"/>
                  <a:pt x="8202057" y="599040"/>
                </a:cubicBezTo>
                <a:lnTo>
                  <a:pt x="99842" y="599040"/>
                </a:lnTo>
                <a:cubicBezTo>
                  <a:pt x="44701" y="599040"/>
                  <a:pt x="0" y="554339"/>
                  <a:pt x="0" y="499198"/>
                </a:cubicBezTo>
                <a:lnTo>
                  <a:pt x="0" y="998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53" tIns="109253" rIns="109253" bIns="109253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Aft>
                <a:spcPct val="35000"/>
              </a:spcAft>
            </a:pPr>
            <a:r>
              <a:rPr lang="en-GB" sz="21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March 1-2pm</a:t>
            </a:r>
            <a:endParaRPr lang="en-GB" sz="21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6A6FA55-4045-4C4E-9FC2-E3ECC603B350}"/>
              </a:ext>
            </a:extLst>
          </p:cNvPr>
          <p:cNvSpPr/>
          <p:nvPr/>
        </p:nvSpPr>
        <p:spPr>
          <a:xfrm>
            <a:off x="421050" y="2347865"/>
            <a:ext cx="8301899" cy="485352"/>
          </a:xfrm>
          <a:custGeom>
            <a:avLst/>
            <a:gdLst>
              <a:gd name="connsiteX0" fmla="*/ 0 w 8301899"/>
              <a:gd name="connsiteY0" fmla="*/ 0 h 529920"/>
              <a:gd name="connsiteX1" fmla="*/ 8301899 w 8301899"/>
              <a:gd name="connsiteY1" fmla="*/ 0 h 529920"/>
              <a:gd name="connsiteX2" fmla="*/ 8301899 w 8301899"/>
              <a:gd name="connsiteY2" fmla="*/ 529920 h 529920"/>
              <a:gd name="connsiteX3" fmla="*/ 0 w 8301899"/>
              <a:gd name="connsiteY3" fmla="*/ 529920 h 529920"/>
              <a:gd name="connsiteX4" fmla="*/ 0 w 8301899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899" h="529920">
                <a:moveTo>
                  <a:pt x="0" y="0"/>
                </a:moveTo>
                <a:lnTo>
                  <a:pt x="8301899" y="0"/>
                </a:lnTo>
                <a:lnTo>
                  <a:pt x="8301899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5" tIns="21590" rIns="120904" bIns="21590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sz="1700" u="sng" kern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Understanding our contract management arrangements</a:t>
            </a:r>
            <a:r>
              <a:rPr lang="en-GB" sz="17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E004B5-E844-43EE-8FA1-0AA17AE74B6C}"/>
              </a:ext>
            </a:extLst>
          </p:cNvPr>
          <p:cNvSpPr/>
          <p:nvPr/>
        </p:nvSpPr>
        <p:spPr>
          <a:xfrm>
            <a:off x="403225" y="3031941"/>
            <a:ext cx="8301899" cy="599040"/>
          </a:xfrm>
          <a:custGeom>
            <a:avLst/>
            <a:gdLst>
              <a:gd name="connsiteX0" fmla="*/ 0 w 8301899"/>
              <a:gd name="connsiteY0" fmla="*/ 99842 h 599040"/>
              <a:gd name="connsiteX1" fmla="*/ 99842 w 8301899"/>
              <a:gd name="connsiteY1" fmla="*/ 0 h 599040"/>
              <a:gd name="connsiteX2" fmla="*/ 8202057 w 8301899"/>
              <a:gd name="connsiteY2" fmla="*/ 0 h 599040"/>
              <a:gd name="connsiteX3" fmla="*/ 8301899 w 8301899"/>
              <a:gd name="connsiteY3" fmla="*/ 99842 h 599040"/>
              <a:gd name="connsiteX4" fmla="*/ 8301899 w 8301899"/>
              <a:gd name="connsiteY4" fmla="*/ 499198 h 599040"/>
              <a:gd name="connsiteX5" fmla="*/ 8202057 w 8301899"/>
              <a:gd name="connsiteY5" fmla="*/ 599040 h 599040"/>
              <a:gd name="connsiteX6" fmla="*/ 99842 w 8301899"/>
              <a:gd name="connsiteY6" fmla="*/ 599040 h 599040"/>
              <a:gd name="connsiteX7" fmla="*/ 0 w 8301899"/>
              <a:gd name="connsiteY7" fmla="*/ 499198 h 599040"/>
              <a:gd name="connsiteX8" fmla="*/ 0 w 8301899"/>
              <a:gd name="connsiteY8" fmla="*/ 99842 h 59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899" h="599040">
                <a:moveTo>
                  <a:pt x="0" y="99842"/>
                </a:moveTo>
                <a:cubicBezTo>
                  <a:pt x="0" y="44701"/>
                  <a:pt x="44701" y="0"/>
                  <a:pt x="99842" y="0"/>
                </a:cubicBezTo>
                <a:lnTo>
                  <a:pt x="8202057" y="0"/>
                </a:lnTo>
                <a:cubicBezTo>
                  <a:pt x="8257198" y="0"/>
                  <a:pt x="8301899" y="44701"/>
                  <a:pt x="8301899" y="99842"/>
                </a:cubicBezTo>
                <a:lnTo>
                  <a:pt x="8301899" y="499198"/>
                </a:lnTo>
                <a:cubicBezTo>
                  <a:pt x="8301899" y="554339"/>
                  <a:pt x="8257198" y="599040"/>
                  <a:pt x="8202057" y="599040"/>
                </a:cubicBezTo>
                <a:lnTo>
                  <a:pt x="99842" y="599040"/>
                </a:lnTo>
                <a:cubicBezTo>
                  <a:pt x="44701" y="599040"/>
                  <a:pt x="0" y="554339"/>
                  <a:pt x="0" y="499198"/>
                </a:cubicBezTo>
                <a:lnTo>
                  <a:pt x="0" y="998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53" tIns="109253" rIns="109253" bIns="10925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dirty="0"/>
              <a:t>Previous webinar slides available at …</a:t>
            </a:r>
            <a:endParaRPr lang="en-GB" sz="21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DDFD5F-F923-40D1-BE8E-3183A707FCA1}"/>
              </a:ext>
            </a:extLst>
          </p:cNvPr>
          <p:cNvSpPr/>
          <p:nvPr/>
        </p:nvSpPr>
        <p:spPr>
          <a:xfrm>
            <a:off x="403225" y="3630980"/>
            <a:ext cx="8226969" cy="2525981"/>
          </a:xfrm>
          <a:custGeom>
            <a:avLst/>
            <a:gdLst>
              <a:gd name="connsiteX0" fmla="*/ 0 w 8301899"/>
              <a:gd name="connsiteY0" fmla="*/ 0 h 529920"/>
              <a:gd name="connsiteX1" fmla="*/ 8301899 w 8301899"/>
              <a:gd name="connsiteY1" fmla="*/ 0 h 529920"/>
              <a:gd name="connsiteX2" fmla="*/ 8301899 w 8301899"/>
              <a:gd name="connsiteY2" fmla="*/ 529920 h 529920"/>
              <a:gd name="connsiteX3" fmla="*/ 0 w 8301899"/>
              <a:gd name="connsiteY3" fmla="*/ 529920 h 529920"/>
              <a:gd name="connsiteX4" fmla="*/ 0 w 8301899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899" h="529920">
                <a:moveTo>
                  <a:pt x="0" y="0"/>
                </a:moveTo>
                <a:lnTo>
                  <a:pt x="8301899" y="0"/>
                </a:lnTo>
                <a:lnTo>
                  <a:pt x="8301899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5" tIns="21590" rIns="120904" bIns="21590" numCol="1" spcCol="1270" anchor="t" anchorCtr="0">
            <a:noAutofit/>
          </a:bodyPr>
          <a:lstStyle/>
          <a:p>
            <a:pPr marL="0" lvl="1" defTabSz="755650">
              <a:lnSpc>
                <a:spcPct val="90000"/>
              </a:lnSpc>
              <a:spcAft>
                <a:spcPct val="20000"/>
              </a:spcAft>
            </a:pPr>
            <a:r>
              <a:rPr lang="en-GB" sz="1700" dirty="0">
                <a:latin typeface="+mn-lt"/>
                <a:hlinkClick r:id="rId4"/>
              </a:rPr>
              <a:t>https://www.psaa.co.uk/about-us/appointing-person-information/appointing-period-2023-24-2027-28/autumn-and-winter-webinars/</a:t>
            </a:r>
            <a:r>
              <a:rPr lang="en-GB" sz="1700" dirty="0">
                <a:latin typeface="+mn-lt"/>
              </a:rPr>
              <a:t> </a:t>
            </a:r>
          </a:p>
          <a:p>
            <a:pPr marL="285750" lvl="1" indent="-285750" defTabSz="7556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236995"/>
                </a:solidFill>
                <a:latin typeface="+mn-lt"/>
              </a:rPr>
              <a:t>Understanding new local audit system</a:t>
            </a:r>
          </a:p>
          <a:p>
            <a:pPr marL="285750" lvl="1" indent="-285750" defTabSz="7556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  <a:latin typeface="+mn-lt"/>
              </a:rPr>
              <a:t>Making auditor appointments</a:t>
            </a:r>
          </a:p>
          <a:p>
            <a:pPr marL="285750" lvl="1" indent="-285750" defTabSz="7556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236995"/>
                </a:solidFill>
                <a:latin typeface="+mn-lt"/>
              </a:rPr>
              <a:t>Audit fees and fee variations</a:t>
            </a:r>
          </a:p>
        </p:txBody>
      </p:sp>
    </p:spTree>
    <p:extLst>
      <p:ext uri="{BB962C8B-B14F-4D97-AF65-F5344CB8AC3E}">
        <p14:creationId xmlns:p14="http://schemas.microsoft.com/office/powerpoint/2010/main" val="1722969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0158" y="41876"/>
            <a:ext cx="8463684" cy="932140"/>
          </a:xfrm>
        </p:spPr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Information about our scheme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01184B-2C84-4AD2-B045-311DF96E252A}"/>
              </a:ext>
            </a:extLst>
          </p:cNvPr>
          <p:cNvSpPr txBox="1">
            <a:spLocks/>
          </p:cNvSpPr>
          <p:nvPr/>
        </p:nvSpPr>
        <p:spPr>
          <a:xfrm>
            <a:off x="1986031" y="5538301"/>
            <a:ext cx="5768068" cy="35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342903" marR="0" indent="-342903" algn="l" defTabSz="457205" rtl="0" latinLnBrk="0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5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90584" marR="0" indent="-333378" algn="l" defTabSz="457205" rtl="0" latinLnBrk="0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75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81114" marR="0" indent="-266703" algn="l" defTabSz="457205" rtl="0" latinLnBrk="0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5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58836" marR="0" indent="-287219" algn="l" defTabSz="457205" rtl="0" latinLnBrk="0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75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48866" marR="0" indent="-320043" algn="l" defTabSz="457205" rtl="0" latinLnBrk="0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75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06" marR="0" indent="-320034" algn="l" defTabSz="457194" rtl="0" latinLnBrk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5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01" marR="0" indent="-320034" algn="l" defTabSz="457194" rtl="0" latinLnBrk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5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395" marR="0" indent="-320034" algn="l" defTabSz="457194" rtl="0" latinLnBrk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5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589" marR="0" indent="-320034" algn="l" defTabSz="457194" rtl="0" latinLnBrk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75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5" rtl="0" eaLnBrk="1" fontAlgn="auto" latinLnBrk="0" hangingPunct="1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opted-in bodies from 2023/24 (so far)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23699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D984A-FE7F-4800-A28E-03F81FC77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02" y="1054059"/>
            <a:ext cx="6849320" cy="41148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78CAA0-4582-49A7-9C57-BA5EBEBBC1FA}"/>
              </a:ext>
            </a:extLst>
          </p:cNvPr>
          <p:cNvSpPr txBox="1">
            <a:spLocks/>
          </p:cNvSpPr>
          <p:nvPr/>
        </p:nvSpPr>
        <p:spPr>
          <a:xfrm>
            <a:off x="1881051" y="5168859"/>
            <a:ext cx="7114094" cy="546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6" tIns="25716" rIns="25716" bIns="25716">
            <a:noAutofit/>
          </a:bodyPr>
          <a:lstStyle>
            <a:lvl1pPr marL="609606" marR="0" indent="-609606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05483" marR="0" indent="-592672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099759" marR="0" indent="-474138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949042" marR="0" indent="-510611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820207" marR="0" indent="-568966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463290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44569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625848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707127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5" rtl="0" eaLnBrk="1" fontAlgn="auto" latinLnBrk="0" hangingPunct="1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/>
              </a:rPr>
              <a:t>www.psaa.co.uk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or email us at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/>
              </a:rPr>
              <a:t>ap2@psaa.co.uk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457205" rtl="0" eaLnBrk="1" fontAlgn="auto" latinLnBrk="0" hangingPunct="1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GB" sz="14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53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403224" y="0"/>
            <a:ext cx="859192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r>
              <a:rPr lang="en-GB" dirty="0"/>
              <a:t>Agenda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BBD681-3A77-4806-BDA5-911F6A402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56974"/>
              </p:ext>
            </p:extLst>
          </p:nvPr>
        </p:nvGraphicFramePr>
        <p:xfrm>
          <a:off x="403224" y="1351076"/>
          <a:ext cx="8294803" cy="36207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07107">
                  <a:extLst>
                    <a:ext uri="{9D8B030D-6E8A-4147-A177-3AD203B41FA5}">
                      <a16:colId xmlns:a16="http://schemas.microsoft.com/office/drawing/2014/main" val="2636645887"/>
                    </a:ext>
                  </a:extLst>
                </a:gridCol>
                <a:gridCol w="5503680">
                  <a:extLst>
                    <a:ext uri="{9D8B030D-6E8A-4147-A177-3AD203B41FA5}">
                      <a16:colId xmlns:a16="http://schemas.microsoft.com/office/drawing/2014/main" val="1279299333"/>
                    </a:ext>
                  </a:extLst>
                </a:gridCol>
                <a:gridCol w="2184016">
                  <a:extLst>
                    <a:ext uri="{9D8B030D-6E8A-4147-A177-3AD203B41FA5}">
                      <a16:colId xmlns:a16="http://schemas.microsoft.com/office/drawing/2014/main" val="1849410458"/>
                    </a:ext>
                  </a:extLst>
                </a:gridCol>
              </a:tblGrid>
              <a:tr h="6034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Introduction &amp; Welcome 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Freer</a:t>
                      </a:r>
                    </a:p>
                    <a:p>
                      <a:pPr algn="l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805203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marL="0" marR="0" lvl="0" indent="0" algn="l" defTabSz="257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13:05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How have we got here?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Tony Crawley, Chief Executive,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620497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13:15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Our Procurement Strategy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Julie Schofield, Senior Manager,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362344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13:30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Q&amp;A panel session </a:t>
                      </a:r>
                    </a:p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5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5663164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13:55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Opting in to PSAA’s scheme from April 2023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Julie Schofield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Senior Manager,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655953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Closing comments 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Freer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36112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0" y="2158433"/>
            <a:ext cx="8949220" cy="114300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pPr algn="ctr"/>
            <a:r>
              <a:rPr lang="en-GB" sz="5063" dirty="0">
                <a:sym typeface="Helvetica"/>
              </a:rPr>
              <a:t>Closing comments</a:t>
            </a:r>
            <a:endParaRPr sz="5063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8915D1-9506-4BD5-A55D-611E1E16FB25}"/>
              </a:ext>
            </a:extLst>
          </p:cNvPr>
          <p:cNvSpPr txBox="1">
            <a:spLocks/>
          </p:cNvSpPr>
          <p:nvPr/>
        </p:nvSpPr>
        <p:spPr>
          <a:xfrm>
            <a:off x="174512" y="3569835"/>
            <a:ext cx="8774709" cy="104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6" tIns="25716" rIns="25716" bIns="25716" anchor="ctr">
            <a:normAutofit lnSpcReduction="10000"/>
          </a:bodyPr>
          <a:lstStyle>
            <a:lvl1pPr marL="0" marR="0" indent="0" algn="l" defTabSz="8128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23699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457205" fontAlgn="auto"/>
            <a:r>
              <a:rPr lang="en-GB" sz="3263" kern="0" dirty="0">
                <a:solidFill>
                  <a:srgbClr val="6E6E6E">
                    <a:lumMod val="75000"/>
                  </a:srgbClr>
                </a:solidFill>
                <a:sym typeface="Helvetica"/>
              </a:rPr>
              <a:t>We value your feedback, so ask you to complete a short feedback form</a:t>
            </a:r>
            <a:endParaRPr lang="en-GB" sz="3263" kern="0" dirty="0">
              <a:solidFill>
                <a:srgbClr val="6E6E6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837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36995"/>
                </a:solidFill>
                <a:sym typeface="Helvetica"/>
              </a:rPr>
              <a:t>How have we got here?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256211"/>
            <a:ext cx="8418559" cy="4525963"/>
          </a:xfrm>
        </p:spPr>
        <p:txBody>
          <a:bodyPr/>
          <a:lstStyle/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2017 – steady state; PSAA procures audits for 98% of  LG bodies from 2018/19</a:t>
            </a:r>
          </a:p>
          <a:p>
            <a:pPr marL="57150" indent="0">
              <a:spcBef>
                <a:spcPts val="800"/>
              </a:spcBef>
              <a:buClr>
                <a:srgbClr val="236995"/>
              </a:buClr>
              <a:buNone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2018 – a very significant turning point for the whole audit industry</a:t>
            </a:r>
          </a:p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2020 – over 170 recommendations emerge from four Government reviews, alongside very visible signs that local audit is under stress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 significant number of audit opinions not given by the publishing date</a:t>
            </a:r>
          </a:p>
          <a:p>
            <a:pPr marL="868362" lvl="1">
              <a:spcBef>
                <a:spcPts val="300"/>
              </a:spcBef>
              <a:buFont typeface="Arial" panose="020B0604020202020204" pitchFamily="34" charset="0"/>
              <a:buChar char="―"/>
            </a:pPr>
            <a:r>
              <a:rPr lang="en-GB" sz="1600" dirty="0"/>
              <a:t>2019/20 = 264 (55%) of which 56 (12%) are outstanding today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 shortage of audit staff with the requisite skills and experience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more demanding regulatory requirements which increase the time and effort needed for an audit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local bodies entering more frequently into innovative transactions and capacity shortages in finance and other staff to deal with the volume and complexity of local government accounts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challenges posed by the pandemic for all parties including its implications for auditors’ work eg on their risk assessment and financial resilience</a:t>
            </a:r>
          </a:p>
        </p:txBody>
      </p:sp>
    </p:spTree>
    <p:extLst>
      <p:ext uri="{BB962C8B-B14F-4D97-AF65-F5344CB8AC3E}">
        <p14:creationId xmlns:p14="http://schemas.microsoft.com/office/powerpoint/2010/main" val="107393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36995"/>
                </a:solidFill>
                <a:sym typeface="Helvetica"/>
              </a:rPr>
              <a:t>How have we got here?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20" y="1136469"/>
            <a:ext cx="8418559" cy="4525963"/>
          </a:xfrm>
        </p:spPr>
        <p:txBody>
          <a:bodyPr/>
          <a:lstStyle/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endParaRPr lang="en-GB" sz="2000" kern="0" dirty="0">
              <a:solidFill>
                <a:srgbClr val="236995"/>
              </a:solidFill>
              <a:uFill>
                <a:solidFill>
                  <a:srgbClr val="000000"/>
                </a:solidFill>
              </a:uFill>
            </a:endParaRPr>
          </a:p>
          <a:p>
            <a:endParaRPr lang="en-GB" sz="16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8BEF8-90B3-4A93-83FB-850A42DA6191}"/>
              </a:ext>
            </a:extLst>
          </p:cNvPr>
          <p:cNvSpPr txBox="1">
            <a:spLocks/>
          </p:cNvSpPr>
          <p:nvPr/>
        </p:nvSpPr>
        <p:spPr bwMode="auto">
          <a:xfrm>
            <a:off x="403226" y="1136469"/>
            <a:ext cx="8601438" cy="44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236995"/>
              </a:buClr>
              <a:buSzTx/>
              <a:buFont typeface="Arial" charset="0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2021 – another very turbulent year….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36995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ＭＳ Ｐゴシック" charset="-128"/>
            </a:endParaRPr>
          </a:p>
          <a:p>
            <a:pPr marL="627063" marR="0" lvl="0" indent="-5699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236995"/>
              </a:buClr>
              <a:buSzTx/>
              <a:buFont typeface="Arial" panose="020B0604020202020204" pitchFamily="34" charset="0"/>
              <a:buChar char="―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Government’s responses to the Redmond review</a:t>
            </a:r>
          </a:p>
          <a:p>
            <a:pPr marL="627063" marR="0" lvl="0" indent="-5699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236995"/>
              </a:buClr>
              <a:buSzTx/>
              <a:buFont typeface="Arial" panose="020B0604020202020204" pitchFamily="34" charset="0"/>
              <a:buChar char="―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NAO’s timeliness report </a:t>
            </a:r>
          </a:p>
          <a:p>
            <a:pPr marL="627063" marR="0" lvl="0" indent="-5699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236995"/>
              </a:buClr>
              <a:buSzTx/>
              <a:buFont typeface="Arial" panose="020B0604020202020204" pitchFamily="34" charset="0"/>
              <a:buChar char="―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PAC hearing, resulting report and recommendations and follow-up</a:t>
            </a:r>
          </a:p>
          <a:p>
            <a:pPr marL="627063" marR="0" lvl="0" indent="-5699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236995"/>
              </a:buClr>
              <a:buSzTx/>
              <a:buFont typeface="Arial" panose="020B0604020202020204" pitchFamily="34" charset="0"/>
              <a:buChar char="―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Establishment of the Local Audit Liaison Committee 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  <a:hlinkClick r:id="rId2"/>
              </a:rPr>
              <a:t>public minutes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)</a:t>
            </a:r>
          </a:p>
          <a:p>
            <a:pPr marL="627063" marR="0" lvl="0" indent="-5699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236995"/>
              </a:buClr>
              <a:buSzTx/>
              <a:buFont typeface="Arial" panose="020B0604020202020204" pitchFamily="34" charset="0"/>
              <a:buChar char="―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DLUHC’s Local Audit Framework Technical consultation </a:t>
            </a:r>
          </a:p>
          <a:p>
            <a:pPr marL="627063" marR="0" lvl="0" indent="-5699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236995"/>
              </a:buClr>
              <a:buSzTx/>
              <a:buFont typeface="Arial" panose="020B0604020202020204" pitchFamily="34" charset="0"/>
              <a:buChar char="―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Appointing Person regulations changes in relation to fee setting</a:t>
            </a:r>
          </a:p>
          <a:p>
            <a:pPr marL="627063" marR="0" lvl="0" indent="-5699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236995"/>
              </a:buClr>
              <a:buSzTx/>
              <a:buFont typeface="Arial" panose="020B0604020202020204" pitchFamily="34" charset="0"/>
              <a:buChar char="―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New Code of Audit Practice implemented – VFM arrangements commentary</a:t>
            </a:r>
          </a:p>
          <a:p>
            <a:pPr marL="627063" marR="0" lvl="0" indent="-5699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236995"/>
              </a:buClr>
              <a:buSzTx/>
              <a:buFont typeface="Arial" panose="020B0604020202020204" pitchFamily="34" charset="0"/>
              <a:buChar char="―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 charset="-128"/>
              </a:rPr>
              <a:t>Vast majority of 2020/21 audit opinions delayed (only 9% by 30/9) and still only at 43%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EBEAA-6AB6-4C3C-86A1-CD4251FF315F}"/>
              </a:ext>
            </a:extLst>
          </p:cNvPr>
          <p:cNvSpPr txBox="1"/>
          <p:nvPr/>
        </p:nvSpPr>
        <p:spPr>
          <a:xfrm>
            <a:off x="2208941" y="5542208"/>
            <a:ext cx="679572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rIns="3600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AD002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It is clear that there are no quick fixes or easy solutions which we or other parties can simply take so returning to a more predictable and stable position will take some time and be gradual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AD002B">
                  <a:lumMod val="75000"/>
                </a:srgbClr>
              </a:solidFill>
              <a:effectLst/>
              <a:uLnTx/>
              <a:uFill>
                <a:solidFill>
                  <a:srgbClr val="000000"/>
                </a:solidFill>
              </a:u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4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409E-85CE-42EA-A129-28FE821E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236995"/>
                </a:solidFill>
                <a:latin typeface="Arial"/>
                <a:cs typeface="Arial"/>
              </a:rPr>
              <a:t>Timeliness – package of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306E8-286F-4417-9B10-58DCA8AD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109"/>
            <a:ext cx="8229600" cy="4525963"/>
          </a:xfrm>
        </p:spPr>
        <p:txBody>
          <a:bodyPr/>
          <a:lstStyle/>
          <a:p>
            <a:pPr marL="0" indent="0" defTabSz="422041">
              <a:spcAft>
                <a:spcPts val="1200"/>
              </a:spcAft>
              <a:buNone/>
            </a:pPr>
            <a:r>
              <a:rPr lang="en-GB" sz="2585" dirty="0">
                <a:solidFill>
                  <a:prstClr val="black"/>
                </a:solidFill>
              </a:rPr>
              <a:t>DLUHC Timeliness package of measures – </a:t>
            </a:r>
            <a:r>
              <a:rPr lang="en-GB" sz="2215" dirty="0">
                <a:solidFill>
                  <a:prstClr val="black"/>
                </a:solidFill>
              </a:rPr>
              <a:t>16-Dec-21</a:t>
            </a:r>
          </a:p>
          <a:p>
            <a:pPr defTabSz="42204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36995"/>
                </a:solidFill>
              </a:rPr>
              <a:t>£15m per year for three years for audit fees</a:t>
            </a:r>
          </a:p>
          <a:p>
            <a:pPr defTabSz="42204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audit deadline 30-Nov for 2021/22, then 30-Sep</a:t>
            </a:r>
          </a:p>
          <a:p>
            <a:pPr defTabSz="42204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36995"/>
                </a:solidFill>
              </a:rPr>
              <a:t>new routes to become a Key Audit Partner </a:t>
            </a:r>
          </a:p>
          <a:p>
            <a:pPr defTabSz="42204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new local audit diploma and technical advisory service</a:t>
            </a:r>
          </a:p>
          <a:p>
            <a:pPr defTabSz="42204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36995"/>
                </a:solidFill>
              </a:rPr>
              <a:t>more guidance for audit committees (potentially statutory)</a:t>
            </a:r>
          </a:p>
          <a:p>
            <a:pPr defTabSz="422041">
              <a:buFont typeface="Arial" panose="020B0604020202020204" pitchFamily="34" charset="0"/>
              <a:buChar char="•"/>
            </a:pPr>
            <a:r>
              <a:rPr lang="en-GB" sz="2200" dirty="0"/>
              <a:t>project to review 2022/23 accounts</a:t>
            </a:r>
          </a:p>
          <a:p>
            <a:pPr defTabSz="42204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36995"/>
                </a:solidFill>
              </a:rPr>
              <a:t>potential time-limited changes to 2021/22 accounts Code </a:t>
            </a:r>
            <a:r>
              <a:rPr lang="en-GB" sz="2200" kern="1200" dirty="0">
                <a:solidFill>
                  <a:srgbClr val="FF0000"/>
                </a:solidFill>
                <a:ea typeface="ＭＳ Ｐゴシック" charset="-128"/>
              </a:rPr>
              <a:t>(Emergency proposals issued 3 Feb, responses by 3 March)</a:t>
            </a:r>
          </a:p>
          <a:p>
            <a:pPr defTabSz="422041">
              <a:buFont typeface="Arial" panose="020B0604020202020204" pitchFamily="34" charset="0"/>
              <a:buChar char="•"/>
            </a:pPr>
            <a:r>
              <a:rPr lang="en-GB" sz="2200" dirty="0"/>
              <a:t>procurement geared to current challenges</a:t>
            </a:r>
            <a:endParaRPr lang="en-GB" sz="2200" kern="1200" dirty="0">
              <a:ea typeface="ＭＳ Ｐゴシック" charset="-128"/>
            </a:endParaRPr>
          </a:p>
          <a:p>
            <a:pPr defTabSz="42204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36995"/>
                </a:solidFill>
              </a:rPr>
              <a:t>industry led workforce strategy</a:t>
            </a:r>
          </a:p>
          <a:p>
            <a:pPr defTabSz="422041"/>
            <a:endParaRPr lang="en-GB" sz="2585" dirty="0">
              <a:solidFill>
                <a:prstClr val="black"/>
              </a:solidFill>
            </a:endParaRPr>
          </a:p>
          <a:p>
            <a:pPr defTabSz="422041"/>
            <a:endParaRPr lang="en-GB" sz="2585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92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91606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236995"/>
                </a:solidFill>
              </a:rPr>
              <a:t>Procurement Strategy </a:t>
            </a:r>
            <a:br>
              <a:rPr lang="en-US" dirty="0"/>
            </a:br>
            <a:r>
              <a:rPr lang="en-US" dirty="0"/>
              <a:t>Work specification is set by others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341718"/>
            <a:ext cx="8229600" cy="411801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endParaRPr lang="en-GB" sz="1800" b="1" dirty="0">
              <a:solidFill>
                <a:srgbClr val="236995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600" dirty="0"/>
              <a:t>Local Audit and Accountability Act 2014</a:t>
            </a:r>
          </a:p>
          <a:p>
            <a:pPr>
              <a:spcBef>
                <a:spcPts val="1000"/>
              </a:spcBef>
            </a:pPr>
            <a:r>
              <a:rPr lang="en-GB" sz="1600" dirty="0"/>
              <a:t>The Accounts and Audit Regulations 2015</a:t>
            </a:r>
          </a:p>
          <a:p>
            <a:pPr>
              <a:spcBef>
                <a:spcPts val="1000"/>
              </a:spcBef>
            </a:pPr>
            <a:r>
              <a:rPr lang="en-GB" sz="1600" dirty="0"/>
              <a:t>Code of Audit Practice and Auditor Guidance Notes </a:t>
            </a:r>
          </a:p>
          <a:p>
            <a:pPr lvl="1">
              <a:spcBef>
                <a:spcPts val="600"/>
              </a:spcBef>
            </a:pPr>
            <a:r>
              <a:rPr lang="en-GB" sz="1600" dirty="0">
                <a:solidFill>
                  <a:srgbClr val="236995"/>
                </a:solidFill>
                <a:cs typeface="Times New Roman" panose="02020603050405020304" pitchFamily="18" charset="0"/>
              </a:rPr>
              <a:t>currently set by the NAO</a:t>
            </a:r>
          </a:p>
          <a:p>
            <a:pPr lvl="1">
              <a:spcBef>
                <a:spcPts val="600"/>
              </a:spcBef>
            </a:pPr>
            <a:r>
              <a:rPr lang="en-GB" sz="1600" dirty="0">
                <a:solidFill>
                  <a:srgbClr val="236995"/>
                </a:solidFill>
                <a:cs typeface="Times New Roman" panose="02020603050405020304" pitchFamily="18" charset="0"/>
              </a:rPr>
              <a:t>DLUHC proposal to transfer </a:t>
            </a:r>
            <a:r>
              <a:rPr lang="en-GB" sz="1600" dirty="0">
                <a:solidFill>
                  <a:srgbClr val="236995"/>
                </a:solidFill>
                <a:effectLst/>
                <a:ea typeface="Arial Unicode MS"/>
                <a:cs typeface="Times New Roman" panose="02020603050405020304" pitchFamily="18" charset="0"/>
              </a:rPr>
              <a:t>responsibility to the system leader, namely ARGA, the new regulator being established to replace the FRC</a:t>
            </a:r>
            <a:endParaRPr lang="en-GB" sz="1600" dirty="0">
              <a:solidFill>
                <a:srgbClr val="236995"/>
              </a:solidFill>
            </a:endParaRPr>
          </a:p>
          <a:p>
            <a:pPr>
              <a:spcBef>
                <a:spcPts val="1000"/>
              </a:spcBef>
            </a:pPr>
            <a:r>
              <a:rPr lang="en-GB" sz="1600" dirty="0"/>
              <a:t>FRC and ICAEW as professional regulators </a:t>
            </a:r>
            <a:r>
              <a:rPr lang="en-GB" sz="1600" dirty="0">
                <a:solidFill>
                  <a:srgbClr val="236995"/>
                </a:solidFill>
                <a:cs typeface="Times New Roman" panose="02020603050405020304" pitchFamily="18" charset="0"/>
              </a:rPr>
              <a:t>– PSAA has no role in the registration of auditors or in audit quality inspections – a deliberate feature of the local audit system</a:t>
            </a:r>
          </a:p>
          <a:p>
            <a:pPr>
              <a:spcBef>
                <a:spcPts val="1000"/>
              </a:spcBef>
            </a:pPr>
            <a:r>
              <a:rPr lang="en-GB" sz="1600" dirty="0"/>
              <a:t>Unique features of local audits</a:t>
            </a:r>
          </a:p>
          <a:p>
            <a:pPr lvl="1">
              <a:spcBef>
                <a:spcPts val="1000"/>
              </a:spcBef>
            </a:pPr>
            <a:r>
              <a:rPr lang="en-GB" sz="1600" dirty="0"/>
              <a:t>Value for money arrangements commentary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Elector objections and other information from the public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Statutory reporting arrangements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69FEF-1A6A-4A62-9F7A-03A06508CF84}"/>
              </a:ext>
            </a:extLst>
          </p:cNvPr>
          <p:cNvSpPr txBox="1"/>
          <p:nvPr/>
        </p:nvSpPr>
        <p:spPr>
          <a:xfrm>
            <a:off x="314036" y="1398265"/>
            <a:ext cx="63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236995"/>
              </a:buClr>
              <a:buSzPts val="1000"/>
              <a:buFontTx/>
              <a:buNone/>
              <a:tabLst>
                <a:tab pos="25209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Code of Audit Practice compliant audits for eligible bodies: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7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Procurement strategy</a:t>
            </a:r>
            <a:br>
              <a:rPr lang="en-GB" dirty="0"/>
            </a:br>
            <a:r>
              <a:rPr lang="en-GB" dirty="0"/>
              <a:t>Aim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6251"/>
            <a:ext cx="8021782" cy="4275910"/>
          </a:xfrm>
        </p:spPr>
        <p:txBody>
          <a:bodyPr/>
          <a:lstStyle/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Clr>
                <a:srgbClr val="236995"/>
              </a:buClr>
              <a:buNone/>
              <a:tabLst>
                <a:tab pos="252095" algn="l"/>
                <a:tab pos="457200" algn="l"/>
              </a:tabLst>
            </a:pPr>
            <a:r>
              <a:rPr lang="en-GB" sz="16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Aim: to secure the delivery of an audit service of the </a:t>
            </a:r>
            <a:r>
              <a:rPr lang="en-GB" sz="1600" u="sng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required quality </a:t>
            </a:r>
            <a:r>
              <a:rPr lang="en-GB" sz="16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for </a:t>
            </a:r>
            <a:r>
              <a:rPr lang="en-GB" sz="1600" u="sng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every opted-in body</a:t>
            </a:r>
            <a:r>
              <a:rPr lang="en-GB" sz="16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at a </a:t>
            </a:r>
            <a:r>
              <a:rPr lang="en-GB" sz="1600" u="sng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realistic market price </a:t>
            </a:r>
            <a:r>
              <a:rPr lang="en-GB" sz="16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and to support the </a:t>
            </a:r>
            <a:r>
              <a:rPr lang="en-GB" sz="1600" u="sng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drive towards a long term competitive and more sustainable market</a:t>
            </a:r>
            <a:r>
              <a:rPr lang="en-GB" sz="16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for local public audit services.</a:t>
            </a: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Clr>
                <a:srgbClr val="236995"/>
              </a:buClr>
              <a:buNone/>
              <a:tabLst>
                <a:tab pos="252095" algn="l"/>
                <a:tab pos="457200" algn="l"/>
              </a:tabLst>
            </a:pPr>
            <a:endParaRPr lang="en-GB" sz="16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Clr>
                <a:srgbClr val="236995"/>
              </a:buClr>
              <a:buNone/>
              <a:tabLst>
                <a:tab pos="252095" algn="l"/>
                <a:tab pos="457200" algn="l"/>
              </a:tabLst>
            </a:pPr>
            <a:r>
              <a:rPr lang="en-GB" sz="16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Objectives  are to maximise value for local public bodies by:</a:t>
            </a:r>
          </a:p>
          <a:p>
            <a:pPr lvl="0" fontAlgn="base">
              <a:spcBef>
                <a:spcPts val="400"/>
              </a:spcBef>
              <a:spcAft>
                <a:spcPts val="0"/>
              </a:spcAft>
              <a:buClr>
                <a:srgbClr val="236995"/>
              </a:buClr>
              <a:buFont typeface="Arial" panose="020B0604020202020204" pitchFamily="34" charset="0"/>
              <a:buChar char="•"/>
              <a:tabLst>
                <a:tab pos="252095" algn="l"/>
                <a:tab pos="457200" algn="l"/>
              </a:tabLst>
            </a:pPr>
            <a:r>
              <a:rPr lang="en-GB" sz="1400" u="none" strike="noStrike" kern="0" spc="0" dirty="0"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  <a:ea typeface="Symbol" panose="05050102010706020507" pitchFamily="18" charset="2"/>
                <a:cs typeface="Symbol" panose="05050102010706020507" pitchFamily="18" charset="2"/>
              </a:rPr>
              <a:t>securing the delivery of independent audit services of the required quality;</a:t>
            </a:r>
          </a:p>
          <a:p>
            <a:pPr lvl="0" fontAlgn="base">
              <a:spcBef>
                <a:spcPts val="600"/>
              </a:spcBef>
              <a:spcAft>
                <a:spcPts val="0"/>
              </a:spcAft>
              <a:buClr>
                <a:srgbClr val="236995"/>
              </a:buClr>
              <a:buFont typeface="Arial" panose="020B0604020202020204" pitchFamily="34" charset="0"/>
              <a:buChar char="•"/>
              <a:tabLst>
                <a:tab pos="252095" algn="l"/>
                <a:tab pos="457200" algn="l"/>
              </a:tabLst>
            </a:pPr>
            <a:r>
              <a:rPr lang="en-GB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Symbol" panose="05050102010706020507" pitchFamily="18" charset="2"/>
                <a:cs typeface="Symbol" panose="05050102010706020507" pitchFamily="18" charset="2"/>
              </a:rPr>
              <a:t>awarding long term contracts to a sufficient number of firms to enable the deployment of an appropriately qualified auditing team to every participating body;</a:t>
            </a:r>
          </a:p>
          <a:p>
            <a:pPr lvl="0" fontAlgn="base">
              <a:spcBef>
                <a:spcPts val="600"/>
              </a:spcBef>
              <a:spcAft>
                <a:spcPts val="0"/>
              </a:spcAft>
              <a:buClr>
                <a:srgbClr val="236995"/>
              </a:buClr>
              <a:buFont typeface="Arial" panose="020B0604020202020204" pitchFamily="34" charset="0"/>
              <a:buChar char="•"/>
              <a:tabLst>
                <a:tab pos="252095" algn="l"/>
                <a:tab pos="457200" algn="l"/>
              </a:tabLst>
            </a:pPr>
            <a:r>
              <a:rPr lang="en-GB" sz="1400" u="none" strike="noStrike" kern="0" spc="0" dirty="0"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  <a:ea typeface="Symbol" panose="05050102010706020507" pitchFamily="18" charset="2"/>
                <a:cs typeface="Symbol" panose="05050102010706020507" pitchFamily="18" charset="2"/>
              </a:rPr>
              <a:t>encouraging existing suppliers to remain active participants in local audit and creating opportunities for new suppliers to enter the market;</a:t>
            </a:r>
          </a:p>
          <a:p>
            <a:pPr lvl="0" fontAlgn="base">
              <a:spcBef>
                <a:spcPts val="600"/>
              </a:spcBef>
              <a:spcAft>
                <a:spcPts val="0"/>
              </a:spcAft>
              <a:buClr>
                <a:srgbClr val="236995"/>
              </a:buClr>
              <a:buFont typeface="Arial" panose="020B0604020202020204" pitchFamily="34" charset="0"/>
              <a:buChar char="•"/>
              <a:tabLst>
                <a:tab pos="252095" algn="l"/>
                <a:tab pos="457200" algn="l"/>
              </a:tabLst>
            </a:pPr>
            <a:r>
              <a:rPr lang="en-GB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Symbol" panose="05050102010706020507" pitchFamily="18" charset="2"/>
                <a:cs typeface="Symbol" panose="05050102010706020507" pitchFamily="18" charset="2"/>
              </a:rPr>
              <a:t>encouraging audit suppliers to submit prices which are realistic in the context of the current market;</a:t>
            </a:r>
          </a:p>
          <a:p>
            <a:pPr lvl="0" fontAlgn="base">
              <a:spcBef>
                <a:spcPts val="600"/>
              </a:spcBef>
              <a:spcAft>
                <a:spcPts val="0"/>
              </a:spcAft>
              <a:buClr>
                <a:srgbClr val="236995"/>
              </a:buClr>
              <a:buFont typeface="Arial" panose="020B0604020202020204" pitchFamily="34" charset="0"/>
              <a:buChar char="•"/>
              <a:tabLst>
                <a:tab pos="252095" algn="l"/>
                <a:tab pos="457200" algn="l"/>
              </a:tabLst>
            </a:pPr>
            <a:r>
              <a:rPr lang="en-GB" sz="1400" u="none" strike="noStrike" kern="0" spc="0" dirty="0"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  <a:ea typeface="Symbol" panose="05050102010706020507" pitchFamily="18" charset="2"/>
                <a:cs typeface="Symbol" panose="05050102010706020507" pitchFamily="18" charset="2"/>
              </a:rPr>
              <a:t>enabling auditor appointments which facilitate the efficient use of audit resources;</a:t>
            </a:r>
          </a:p>
          <a:p>
            <a:pPr lvl="0" fontAlgn="base">
              <a:spcBef>
                <a:spcPts val="600"/>
              </a:spcBef>
              <a:spcAft>
                <a:spcPts val="0"/>
              </a:spcAft>
              <a:buClr>
                <a:srgbClr val="236995"/>
              </a:buClr>
              <a:buFont typeface="Arial" panose="020B0604020202020204" pitchFamily="34" charset="0"/>
              <a:buChar char="•"/>
              <a:tabLst>
                <a:tab pos="252095" algn="l"/>
                <a:tab pos="457200" algn="l"/>
              </a:tabLst>
            </a:pPr>
            <a:r>
              <a:rPr lang="en-GB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Symbol" panose="05050102010706020507" pitchFamily="18" charset="2"/>
                <a:cs typeface="Symbol" panose="05050102010706020507" pitchFamily="18" charset="2"/>
              </a:rPr>
              <a:t>supporting and contributing to the efforts of audited bodies and auditors to improve the timeliness of audit opinion delivery; and</a:t>
            </a:r>
          </a:p>
          <a:p>
            <a:pPr lvl="0" fontAlgn="base">
              <a:spcBef>
                <a:spcPts val="600"/>
              </a:spcBef>
              <a:spcAft>
                <a:spcPts val="0"/>
              </a:spcAft>
              <a:buClr>
                <a:srgbClr val="236995"/>
              </a:buClr>
              <a:buFont typeface="Arial" panose="020B0604020202020204" pitchFamily="34" charset="0"/>
              <a:buChar char="•"/>
              <a:tabLst>
                <a:tab pos="252095" algn="l"/>
                <a:tab pos="457200" algn="l"/>
              </a:tabLst>
            </a:pPr>
            <a:r>
              <a:rPr lang="en-GB" sz="1400" u="none" strike="noStrike" kern="0" spc="0" dirty="0">
                <a:solidFill>
                  <a:srgbClr val="236995"/>
                </a:solidFill>
                <a:effectLst/>
                <a:uFill>
                  <a:solidFill>
                    <a:srgbClr val="000000"/>
                  </a:solidFill>
                </a:uFill>
                <a:ea typeface="Symbol" panose="05050102010706020507" pitchFamily="18" charset="2"/>
                <a:cs typeface="Symbol" panose="05050102010706020507" pitchFamily="18" charset="2"/>
              </a:rPr>
              <a:t>establishing arrangements that are able to evolve in response to changes to the local audit framework.</a:t>
            </a:r>
          </a:p>
          <a:p>
            <a:pPr marL="0" indent="0">
              <a:lnSpc>
                <a:spcPts val="1400"/>
              </a:lnSpc>
              <a:spcBef>
                <a:spcPts val="400"/>
              </a:spcBef>
              <a:spcAft>
                <a:spcPts val="0"/>
              </a:spcAft>
              <a:buClr>
                <a:srgbClr val="236995"/>
              </a:buClr>
              <a:buNone/>
              <a:tabLst>
                <a:tab pos="252095" algn="l"/>
                <a:tab pos="457200" algn="l"/>
              </a:tabLst>
            </a:pPr>
            <a:endParaRPr lang="en-GB" sz="1400" dirty="0">
              <a:solidFill>
                <a:schemeClr val="accent5"/>
              </a:solidFill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9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Procurement strategy</a:t>
            </a:r>
            <a:br>
              <a:rPr lang="en-GB" dirty="0"/>
            </a:br>
            <a:r>
              <a:rPr lang="en-GB" dirty="0"/>
              <a:t>Headline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36"/>
            <a:ext cx="8355874" cy="464161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/>
              <a:t>Procurement strategy published on 22 September 2021 – </a:t>
            </a:r>
            <a:r>
              <a:rPr lang="en-GB" sz="1800" dirty="0">
                <a:solidFill>
                  <a:srgbClr val="236995"/>
                </a:solidFill>
              </a:rPr>
              <a:t>revised version published 1 February 2022 to reflect changes to the appointing person regulations, our lotting structure and bidding rules</a:t>
            </a:r>
            <a:endParaRPr lang="en-GB" sz="2400" dirty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dirty="0"/>
              <a:t>We have </a:t>
            </a:r>
            <a:r>
              <a:rPr lang="en-GB" sz="1800" b="1" dirty="0"/>
              <a:t>two procurements </a:t>
            </a:r>
            <a:r>
              <a:rPr lang="en-GB" sz="1800" dirty="0"/>
              <a:t>running in parallel (launched on 7 February)</a:t>
            </a:r>
          </a:p>
          <a:p>
            <a:pPr marL="461962" lvl="1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700" b="1" dirty="0">
                <a:solidFill>
                  <a:srgbClr val="236995"/>
                </a:solidFill>
              </a:rPr>
              <a:t>Main procurement </a:t>
            </a:r>
            <a:r>
              <a:rPr lang="en-GB" sz="1700" dirty="0"/>
              <a:t>of audit services for opted-in bodies for 2023/24 to 2027/28</a:t>
            </a:r>
          </a:p>
          <a:p>
            <a:pPr marL="461962" lvl="1">
              <a:buFont typeface="Wingdings" panose="05000000000000000000" pitchFamily="2" charset="2"/>
              <a:buChar char="§"/>
            </a:pPr>
            <a:r>
              <a:rPr lang="en-GB" sz="1700" dirty="0"/>
              <a:t>To </a:t>
            </a:r>
            <a:r>
              <a:rPr lang="en-GB" sz="1700" b="1" dirty="0">
                <a:solidFill>
                  <a:srgbClr val="236995"/>
                </a:solidFill>
              </a:rPr>
              <a:t>establish a DPS </a:t>
            </a:r>
            <a:r>
              <a:rPr lang="en-GB" sz="1700" dirty="0"/>
              <a:t>(dynamic purchasing system) for audit services for opted-in bodies (operational during May 2022)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1800" dirty="0"/>
              <a:t>Our approach to the </a:t>
            </a:r>
            <a:r>
              <a:rPr lang="en-GB" sz="1800" b="1" dirty="0">
                <a:solidFill>
                  <a:srgbClr val="236995"/>
                </a:solidFill>
              </a:rPr>
              <a:t>Main procurement </a:t>
            </a:r>
            <a:r>
              <a:rPr lang="en-GB" sz="1800" dirty="0"/>
              <a:t>seeks to reflect your consultation feedback and the challenging market conditions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800" dirty="0"/>
              <a:t>We have engaged extensively with the market, recognising we are wholly dependent on them – we need to retain existing suppliers and attract new 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ED280-4896-4356-BE63-08724A0563E7}"/>
              </a:ext>
            </a:extLst>
          </p:cNvPr>
          <p:cNvSpPr txBox="1"/>
          <p:nvPr/>
        </p:nvSpPr>
        <p:spPr>
          <a:xfrm>
            <a:off x="606564" y="5488479"/>
            <a:ext cx="594228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rIns="3600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AD002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We believe we have done all we that can to support a successful outcome, it now rests with the market to respond positively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AD002B">
                  <a:lumMod val="75000"/>
                </a:srgbClr>
              </a:solidFill>
              <a:effectLst/>
              <a:uLnTx/>
              <a:uFill>
                <a:solidFill>
                  <a:srgbClr val="000000"/>
                </a:solidFill>
              </a:u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50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236995"/>
                </a:solidFill>
              </a:rPr>
              <a:t>Procurement strategy</a:t>
            </a:r>
            <a:br>
              <a:rPr lang="en-GB" dirty="0"/>
            </a:br>
            <a:r>
              <a:rPr lang="en-GB" dirty="0"/>
              <a:t>Main procurement: key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654"/>
            <a:ext cx="8229600" cy="4484599"/>
          </a:xfrm>
        </p:spPr>
        <p:txBody>
          <a:bodyPr/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Restricted procedure under public contract regulations 2015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36995"/>
                </a:solidFill>
              </a:rPr>
              <a:t>Contract length: 5 years with option to extend by up to 2 years by mutual agreement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Bids permitted from consortia or other forms of joint working 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36995"/>
                </a:solidFill>
              </a:rPr>
              <a:t>Selection questionnaire stage evaluation  = pass or fail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36995"/>
                </a:solidFill>
              </a:rPr>
              <a:t>will assess information assurance arrangements, in addition to the usual checks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Basis for bid pricing will be the ABNV associated with that lot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ABNV will be 2021/22 scale fees plus actual and estimated recurring fee variations since 2021/22 fees were set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36995"/>
                </a:solidFill>
              </a:rPr>
              <a:t>Both price and quality will be scored using the inverse proportionality method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Variant bids will not be permitted</a:t>
            </a:r>
          </a:p>
        </p:txBody>
      </p:sp>
    </p:spTree>
    <p:extLst>
      <p:ext uri="{BB962C8B-B14F-4D97-AF65-F5344CB8AC3E}">
        <p14:creationId xmlns:p14="http://schemas.microsoft.com/office/powerpoint/2010/main" val="3168737893"/>
      </p:ext>
    </p:extLst>
  </p:cSld>
  <p:clrMapOvr>
    <a:masterClrMapping/>
  </p:clrMapOvr>
</p:sld>
</file>

<file path=ppt/theme/theme1.xml><?xml version="1.0" encoding="utf-8"?>
<a:theme xmlns:a="http://schemas.openxmlformats.org/drawingml/2006/main" name="ac_md_Powerpoint presentation - Audit Commission V6.11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c_md_Powerpoint presentation - Audit Commission V6.11">
  <a:themeElements>
    <a:clrScheme name="ac_md_Powerpoint presentation - Audit Commission V6.11">
      <a:dk1>
        <a:srgbClr val="000000"/>
      </a:dk1>
      <a:lt1>
        <a:srgbClr val="236995"/>
      </a:lt1>
      <a:dk2>
        <a:srgbClr val="A7A7A7"/>
      </a:dk2>
      <a:lt2>
        <a:srgbClr val="535353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ac_md_Powerpoint presentation - Audit Commission V6.1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c_md_Powerpoint presentation - Audit Commission V6.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3699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6633"/>
        </a:dk1>
        <a:lt1>
          <a:srgbClr val="FFFFFF"/>
        </a:lt1>
        <a:dk2>
          <a:srgbClr val="000000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AAAAAA"/>
        </a:accent3>
        <a:accent4>
          <a:srgbClr val="DADADA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F6D626BB-AFEC-4752-AC40-92A4570C6CF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7783</TotalTime>
  <Words>2117</Words>
  <Application>Microsoft Office PowerPoint</Application>
  <PresentationFormat>On-screen Show (4:3)</PresentationFormat>
  <Paragraphs>267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Abadi</vt:lpstr>
      <vt:lpstr>Arial</vt:lpstr>
      <vt:lpstr>Calibri</vt:lpstr>
      <vt:lpstr>Calibri Light</vt:lpstr>
      <vt:lpstr>Wingdings</vt:lpstr>
      <vt:lpstr>ac_md_Powerpoint presentation - Audit Commission V6.11</vt:lpstr>
      <vt:lpstr>1_Office Theme</vt:lpstr>
      <vt:lpstr>2_Office Theme</vt:lpstr>
      <vt:lpstr>1_ac_md_Powerpoint presentation - Audit Commission V6.11</vt:lpstr>
      <vt:lpstr>3_Office Theme</vt:lpstr>
      <vt:lpstr>Office Theme</vt:lpstr>
      <vt:lpstr>LAQF WEBINAR</vt:lpstr>
      <vt:lpstr>Agenda</vt:lpstr>
      <vt:lpstr>How have we got here?</vt:lpstr>
      <vt:lpstr>How have we got here?</vt:lpstr>
      <vt:lpstr>Timeliness – package of measures</vt:lpstr>
      <vt:lpstr>Procurement Strategy  Work specification is set by others</vt:lpstr>
      <vt:lpstr>Procurement strategy Aim and objectives</vt:lpstr>
      <vt:lpstr>Procurement strategy Headline messages</vt:lpstr>
      <vt:lpstr>Procurement strategy Main procurement: key characteristics</vt:lpstr>
      <vt:lpstr>Procurement strategy Contract lots </vt:lpstr>
      <vt:lpstr>Procurement strategy Responding to the opted-in bodies’ views: Quality </vt:lpstr>
      <vt:lpstr>Procurement strategy Responding to your views: Contract management (1)</vt:lpstr>
      <vt:lpstr>Procurement strategy Responding to your views: Contract management (2)</vt:lpstr>
      <vt:lpstr>Procurement strategy  Responding to the market’s views</vt:lpstr>
      <vt:lpstr>Indicative timescales</vt:lpstr>
      <vt:lpstr>PowerPoint Presentation</vt:lpstr>
      <vt:lpstr>PSAA’s scheme from April 2023 Opt-in process and procurement update</vt:lpstr>
      <vt:lpstr>Final webinar in this series…  Book using the link below…</vt:lpstr>
      <vt:lpstr>Information about our scheme</vt:lpstr>
      <vt:lpstr>Closing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Schofield</dc:creator>
  <cp:lastModifiedBy>Julie Schofield</cp:lastModifiedBy>
  <cp:revision>611</cp:revision>
  <dcterms:created xsi:type="dcterms:W3CDTF">2020-11-25T14:15:29Z</dcterms:created>
  <dcterms:modified xsi:type="dcterms:W3CDTF">2022-02-16T12:38:50Z</dcterms:modified>
</cp:coreProperties>
</file>