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5"/>
    <p:sldMasterId id="2147483653" r:id="rId6"/>
  </p:sldMasterIdLst>
  <p:notesMasterIdLst>
    <p:notesMasterId r:id="rId8"/>
  </p:notesMasterIdLst>
  <p:handoutMasterIdLst>
    <p:handoutMasterId r:id="rId9"/>
  </p:handoutMasterIdLst>
  <p:sldIdLst>
    <p:sldId id="486" r:id="rId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Sharp" initials="JS" lastIdx="21" clrIdx="0">
    <p:extLst>
      <p:ext uri="{19B8F6BF-5375-455C-9EA6-DF929625EA0E}">
        <p15:presenceInfo xmlns:p15="http://schemas.microsoft.com/office/powerpoint/2012/main" userId="S-1-5-21-62873138-147417396-2091147243-32485" providerId="AD"/>
      </p:ext>
    </p:extLst>
  </p:cmAuthor>
  <p:cmAuthor id="2" name="Tony Crawley" initials="TC" lastIdx="2" clrIdx="1">
    <p:extLst>
      <p:ext uri="{19B8F6BF-5375-455C-9EA6-DF929625EA0E}">
        <p15:presenceInfo xmlns:p15="http://schemas.microsoft.com/office/powerpoint/2012/main" userId="S-1-5-21-62873138-147417396-2091147243-32479" providerId="AD"/>
      </p:ext>
    </p:extLst>
  </p:cmAuthor>
  <p:cmAuthor id="3" name="Julie Sharp" initials="JS [2]" lastIdx="7" clrIdx="2">
    <p:extLst>
      <p:ext uri="{19B8F6BF-5375-455C-9EA6-DF929625EA0E}">
        <p15:presenceInfo xmlns:p15="http://schemas.microsoft.com/office/powerpoint/2012/main" userId="S::Julie.Sharp@psaa.co.uk::6adb59ff-2ac8-4ec6-9196-02272f038f45" providerId="AD"/>
      </p:ext>
    </p:extLst>
  </p:cmAuthor>
  <p:cmAuthor id="4" name="Andrew Chappell" initials="AC" lastIdx="37" clrIdx="3">
    <p:extLst>
      <p:ext uri="{19B8F6BF-5375-455C-9EA6-DF929625EA0E}">
        <p15:presenceInfo xmlns:p15="http://schemas.microsoft.com/office/powerpoint/2012/main" userId="S::andrew.chappell@psaa.co.uk::6e2e8cc9-f239-4a50-8dc9-5f74c05a60ba" providerId="AD"/>
      </p:ext>
    </p:extLst>
  </p:cmAuthor>
  <p:cmAuthor id="5" name="Tony Crawley" initials="TC [2]" lastIdx="30" clrIdx="4">
    <p:extLst>
      <p:ext uri="{19B8F6BF-5375-455C-9EA6-DF929625EA0E}">
        <p15:presenceInfo xmlns:p15="http://schemas.microsoft.com/office/powerpoint/2012/main" userId="S::Tony.Crawley@psaa.co.uk::cc111719-5344-4222-bcb9-8b939d5686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9FB"/>
    <a:srgbClr val="CDDCE5"/>
    <a:srgbClr val="CEE9FE"/>
    <a:srgbClr val="DDF1FF"/>
    <a:srgbClr val="CDEDF3"/>
    <a:srgbClr val="B8E0FE"/>
    <a:srgbClr val="AFDFFF"/>
    <a:srgbClr val="D6B700"/>
    <a:srgbClr val="006EB8"/>
    <a:srgbClr val="9F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68239" autoAdjust="0"/>
  </p:normalViewPr>
  <p:slideViewPr>
    <p:cSldViewPr snapToGrid="0" snapToObjects="1">
      <p:cViewPr varScale="1">
        <p:scale>
          <a:sx n="67" d="100"/>
          <a:sy n="67" d="100"/>
        </p:scale>
        <p:origin x="1168" y="44"/>
      </p:cViewPr>
      <p:guideLst>
        <p:guide orient="horz" pos="442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267610-D8CF-4FD6-80CD-496EEE9B96D8}" type="datetime1">
              <a:rPr lang="en-US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FC2B2FB-09AE-462E-BBD1-FA60DB533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8D549A-BC12-4ED3-86AD-D12F9808225D}" type="datetime1">
              <a:rPr lang="en-US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EFD5940-1402-4F35-8DFC-964BB9425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96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Angsana New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883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12518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D99ED-F4CA-446D-9409-1C193A527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4348" b="2833"/>
          <a:stretch/>
        </p:blipFill>
        <p:spPr>
          <a:xfrm>
            <a:off x="7485255" y="6138481"/>
            <a:ext cx="1396213" cy="5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8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0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1"/>
          <a:stretch>
            <a:fillRect/>
          </a:stretch>
        </p:blipFill>
        <p:spPr bwMode="auto">
          <a:xfrm>
            <a:off x="-3175" y="1809750"/>
            <a:ext cx="91440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7975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pic>
        <p:nvPicPr>
          <p:cNvPr id="1029" name="Picture 18" descr="cover_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827713"/>
            <a:ext cx="1825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-57150" y="0"/>
            <a:ext cx="9231313" cy="2970213"/>
          </a:xfrm>
          <a:custGeom>
            <a:avLst/>
            <a:gdLst>
              <a:gd name="T0" fmla="*/ 7807 w 9189873"/>
              <a:gd name="T1" fmla="*/ 0 h 2970306"/>
              <a:gd name="T2" fmla="*/ 9231313 w 9189873"/>
              <a:gd name="T3" fmla="*/ 0 h 2970306"/>
              <a:gd name="T4" fmla="*/ 9231313 w 9189873"/>
              <a:gd name="T5" fmla="*/ 1789057 h 2970306"/>
              <a:gd name="T6" fmla="*/ 2996820 w 9189873"/>
              <a:gd name="T7" fmla="*/ 2931409 h 2970306"/>
              <a:gd name="T8" fmla="*/ 0 w 9189873"/>
              <a:gd name="T9" fmla="*/ 2636725 h 2970306"/>
              <a:gd name="T10" fmla="*/ 7807 w 9189873"/>
              <a:gd name="T11" fmla="*/ 0 h 2970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9873"/>
              <a:gd name="T19" fmla="*/ 0 h 2970306"/>
              <a:gd name="T20" fmla="*/ 9189873 w 9189873"/>
              <a:gd name="T21" fmla="*/ 2970306 h 2970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9873" h="2970306">
                <a:moveTo>
                  <a:pt x="7772" y="0"/>
                </a:moveTo>
                <a:lnTo>
                  <a:pt x="9189873" y="0"/>
                </a:lnTo>
                <a:lnTo>
                  <a:pt x="9189873" y="1789113"/>
                </a:lnTo>
                <a:cubicBezTo>
                  <a:pt x="5915173" y="2970306"/>
                  <a:pt x="3652008" y="2925203"/>
                  <a:pt x="2983367" y="2931501"/>
                </a:cubicBezTo>
                <a:cubicBezTo>
                  <a:pt x="2397872" y="2920384"/>
                  <a:pt x="674381" y="2914574"/>
                  <a:pt x="0" y="2636808"/>
                </a:cubicBezTo>
                <a:cubicBezTo>
                  <a:pt x="2591" y="1665283"/>
                  <a:pt x="5181" y="971525"/>
                  <a:pt x="7772" y="0"/>
                </a:cubicBezTo>
                <a:close/>
              </a:path>
            </a:pathLst>
          </a:custGeom>
          <a:solidFill>
            <a:srgbClr val="23699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u="sng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13" y="190442"/>
            <a:ext cx="8229600" cy="511233"/>
          </a:xfrm>
        </p:spPr>
        <p:txBody>
          <a:bodyPr/>
          <a:lstStyle/>
          <a:p>
            <a:r>
              <a:rPr lang="en-GB" dirty="0"/>
              <a:t>Audit Opinions data 2015/16 to 2021/22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829522"/>
              </p:ext>
            </p:extLst>
          </p:nvPr>
        </p:nvGraphicFramePr>
        <p:xfrm>
          <a:off x="325148" y="731516"/>
          <a:ext cx="8428326" cy="523604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03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687">
                  <a:extLst>
                    <a:ext uri="{9D8B030D-6E8A-4147-A177-3AD203B41FA5}">
                      <a16:colId xmlns:a16="http://schemas.microsoft.com/office/drawing/2014/main" val="2503257724"/>
                    </a:ext>
                  </a:extLst>
                </a:gridCol>
              </a:tblGrid>
              <a:tr h="1328577">
                <a:tc>
                  <a:txBody>
                    <a:bodyPr/>
                    <a:lstStyle/>
                    <a:p>
                      <a:r>
                        <a:rPr lang="en-GB" sz="1700" dirty="0"/>
                        <a:t>Audit year </a:t>
                      </a:r>
                    </a:p>
                    <a:p>
                      <a:r>
                        <a:rPr lang="en-GB" sz="1400" i="1" dirty="0"/>
                        <a:t>Publishing date</a:t>
                      </a:r>
                    </a:p>
                  </a:txBody>
                  <a:tcPr marL="90625" marR="90625" marT="45313" marB="4531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Number of opted in bodies</a:t>
                      </a:r>
                    </a:p>
                  </a:txBody>
                  <a:tcPr marL="90625" marR="90625" marT="45313" marB="4531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Percentage of audits complete by publishing date</a:t>
                      </a:r>
                    </a:p>
                  </a:txBody>
                  <a:tcPr marL="90625" marR="90625" marT="45313" marB="453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Number of audits by oldest year outstanding </a:t>
                      </a: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0625" marR="90625" marT="45313" marB="45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Number of audits outstanding per financial year</a:t>
                      </a:r>
                    </a:p>
                  </a:txBody>
                  <a:tcPr marL="90625" marR="90625" marT="45313" marB="453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08"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2021/22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Nov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467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411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97687"/>
                  </a:ext>
                </a:extLst>
              </a:tr>
              <a:tr h="519408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2020/21</a:t>
                      </a:r>
                    </a:p>
                    <a:p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30 Sep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474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116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161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408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2019/20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Nov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478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533740"/>
                  </a:ext>
                </a:extLst>
              </a:tr>
              <a:tr h="519408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2018/19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Jul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486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408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2017/18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Jul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494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408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2016/17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Sep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497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0`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408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2015/16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Sep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497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97%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0625" marR="90625" marT="45313" marB="453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461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E52765-EEE9-41FB-9FC6-8978D4E086D1}"/>
              </a:ext>
            </a:extLst>
          </p:cNvPr>
          <p:cNvSpPr txBox="1"/>
          <p:nvPr/>
        </p:nvSpPr>
        <p:spPr>
          <a:xfrm>
            <a:off x="336113" y="6334125"/>
            <a:ext cx="391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As at 30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077722817"/>
      </p:ext>
    </p:extLst>
  </p:cSld>
  <p:clrMapOvr>
    <a:masterClrMapping/>
  </p:clrMapOvr>
</p:sld>
</file>

<file path=ppt/theme/theme1.xml><?xml version="1.0" encoding="utf-8"?>
<a:theme xmlns:a="http://schemas.openxmlformats.org/drawingml/2006/main" name="ac_md_Powerpoint presentation - Audit Commission V6.11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2AB74B8BBDC42A0A9D9616ABD71C3" ma:contentTypeVersion="6" ma:contentTypeDescription="Create a new document." ma:contentTypeScope="" ma:versionID="a4ac9565159a854e9ba3ef12b007cb00">
  <xsd:schema xmlns:xsd="http://www.w3.org/2001/XMLSchema" xmlns:xs="http://www.w3.org/2001/XMLSchema" xmlns:p="http://schemas.microsoft.com/office/2006/metadata/properties" xmlns:ns2="34070808-c05d-471e-a1ed-12e36cad2f11" xmlns:ns3="0582ed1d-3594-4bd4-8c4a-ef328918fc63" targetNamespace="http://schemas.microsoft.com/office/2006/metadata/properties" ma:root="true" ma:fieldsID="51f37624fe459deae8ee463b5f93d556" ns2:_="" ns3:_="">
    <xsd:import namespace="34070808-c05d-471e-a1ed-12e36cad2f11"/>
    <xsd:import namespace="0582ed1d-3594-4bd4-8c4a-ef328918fc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70808-c05d-471e-a1ed-12e36cad2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2ed1d-3594-4bd4-8c4a-ef328918fc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D626BB-AFEC-4752-AC40-92A4570C6CFB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AE566427-743B-44C7-9612-34EFA4AE70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070808-c05d-471e-a1ed-12e36cad2f11"/>
    <ds:schemaRef ds:uri="0582ed1d-3594-4bd4-8c4a-ef328918fc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407FFB-C61C-4550-BD3E-F45ABCCBE85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29A0C42-FEB6-425F-A662-AC8B082E4E3D}">
  <ds:schemaRefs>
    <ds:schemaRef ds:uri="34070808-c05d-471e-a1ed-12e36cad2f11"/>
    <ds:schemaRef ds:uri="http://purl.org/dc/elements/1.1/"/>
    <ds:schemaRef ds:uri="http://schemas.openxmlformats.org/package/2006/metadata/core-properties"/>
    <ds:schemaRef ds:uri="0582ed1d-3594-4bd4-8c4a-ef328918fc63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ac_md_Powerpoint presentation - Audit Commission V6.11</Template>
  <TotalTime>13167</TotalTime>
  <Words>98</Words>
  <Application>Microsoft Office PowerPoint</Application>
  <PresentationFormat>On-screen Show (4:3)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ac_md_Powerpoint presentation - Audit Commission V6.11</vt:lpstr>
      <vt:lpstr>1_Office Theme</vt:lpstr>
      <vt:lpstr>Audit Opinions data 2015/16 to 2021/22</vt:lpstr>
    </vt:vector>
  </TitlesOfParts>
  <Company>Department for Communities and Local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Rachel Johnson</dc:creator>
  <cp:lastModifiedBy>Andrew Chappell</cp:lastModifiedBy>
  <cp:revision>799</cp:revision>
  <cp:lastPrinted>2019-10-02T10:20:08Z</cp:lastPrinted>
  <dcterms:created xsi:type="dcterms:W3CDTF">2015-03-04T17:31:24Z</dcterms:created>
  <dcterms:modified xsi:type="dcterms:W3CDTF">2022-12-12T17:09:33Z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f2f28711-a79e-477a-9050-cc4d1974cc6c</vt:lpwstr>
  </property>
  <property fmtid="{D5CDD505-2E9C-101B-9397-08002B2CF9AE}" pid="3" name="bjDocumentSecurityLabel">
    <vt:lpwstr>No Marking</vt:lpwstr>
  </property>
  <property fmtid="{D5CDD505-2E9C-101B-9397-08002B2CF9AE}" pid="4" name="bjSaver">
    <vt:lpwstr>fZzpv82cg+Gfj4IGnVlmvNSKRfIX2xHt</vt:lpwstr>
  </property>
  <property fmtid="{D5CDD505-2E9C-101B-9397-08002B2CF9AE}" pid="5" name="ContentTypeId">
    <vt:lpwstr>0x0101008AF2AB74B8BBDC42A0A9D9616ABD71C3</vt:lpwstr>
  </property>
</Properties>
</file>