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05" r:id="rId2"/>
    <p:sldMasterId id="2147483653" r:id="rId3"/>
    <p:sldMasterId id="2147483713" r:id="rId4"/>
    <p:sldMasterId id="2147483718" r:id="rId5"/>
    <p:sldMasterId id="2147483764" r:id="rId6"/>
  </p:sldMasterIdLst>
  <p:notesMasterIdLst>
    <p:notesMasterId r:id="rId37"/>
  </p:notesMasterIdLst>
  <p:handoutMasterIdLst>
    <p:handoutMasterId r:id="rId38"/>
  </p:handoutMasterIdLst>
  <p:sldIdLst>
    <p:sldId id="256" r:id="rId7"/>
    <p:sldId id="259" r:id="rId8"/>
    <p:sldId id="492" r:id="rId9"/>
    <p:sldId id="496" r:id="rId10"/>
    <p:sldId id="509" r:id="rId11"/>
    <p:sldId id="489" r:id="rId12"/>
    <p:sldId id="488" r:id="rId13"/>
    <p:sldId id="490" r:id="rId14"/>
    <p:sldId id="521" r:id="rId15"/>
    <p:sldId id="485" r:id="rId16"/>
    <p:sldId id="491" r:id="rId17"/>
    <p:sldId id="520" r:id="rId18"/>
    <p:sldId id="525" r:id="rId19"/>
    <p:sldId id="499" r:id="rId20"/>
    <p:sldId id="502" r:id="rId21"/>
    <p:sldId id="504" r:id="rId22"/>
    <p:sldId id="527" r:id="rId23"/>
    <p:sldId id="503" r:id="rId24"/>
    <p:sldId id="507" r:id="rId25"/>
    <p:sldId id="500" r:id="rId26"/>
    <p:sldId id="501" r:id="rId27"/>
    <p:sldId id="529" r:id="rId28"/>
    <p:sldId id="530" r:id="rId29"/>
    <p:sldId id="533" r:id="rId30"/>
    <p:sldId id="528" r:id="rId31"/>
    <p:sldId id="371" r:id="rId32"/>
    <p:sldId id="522" r:id="rId33"/>
    <p:sldId id="534" r:id="rId34"/>
    <p:sldId id="305" r:id="rId35"/>
    <p:sldId id="306" r:id="rId36"/>
  </p:sldIdLst>
  <p:sldSz cx="9144000" cy="6858000" type="screen4x3"/>
  <p:notesSz cx="6875463" cy="93202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14" userDrawn="1">
          <p15:clr>
            <a:srgbClr val="A4A3A4"/>
          </p15:clr>
        </p15:guide>
        <p15:guide id="2" pos="2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6BE3F-5EB6-D5AF-441B-D115516735A5}" name="Andrew Chappell" initials="AC" userId="S::andrew.chappell@psaa.co.uk::6e2e8cc9-f239-4a50-8dc9-5f74c05a60ba" providerId="AD"/>
  <p188:author id="{839EA374-F0DF-B681-CC39-EBCC0D92E956}" name="Serena Allery" initials="SA" userId="S::Serena.Allery@psaa.co.uk::709dce4a-be3b-48b2-894d-fc13ec364c6e" providerId="AD"/>
  <p188:author id="{0B22EA8C-D20D-8054-C213-844E446FD183}" name="Tony Crawley" initials="TC" userId="S::Tony.Crawley@psaa.co.uk::cc111719-5344-4222-bcb9-8b939d56866b" providerId="AD"/>
  <p188:author id="{4B7AF1A3-1D5A-1D4F-C4FD-12E631E3E572}" name="Kerry Reid" initials="KR" userId="S::Kerry.Reid@psaa.co.uk::d338ac13-7894-4421-8abe-43633a1a0c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Crawley" initials="TC" lastIdx="34" clrIdx="0">
    <p:extLst>
      <p:ext uri="{19B8F6BF-5375-455C-9EA6-DF929625EA0E}">
        <p15:presenceInfo xmlns:p15="http://schemas.microsoft.com/office/powerpoint/2012/main" userId="S-1-5-21-62873138-147417396-2091147243-32479" providerId="AD"/>
      </p:ext>
    </p:extLst>
  </p:cmAuthor>
  <p:cmAuthor id="2" name="Stephen Sellers" initials="SS" lastIdx="12" clrIdx="1">
    <p:extLst>
      <p:ext uri="{19B8F6BF-5375-455C-9EA6-DF929625EA0E}">
        <p15:presenceInfo xmlns:p15="http://schemas.microsoft.com/office/powerpoint/2012/main" userId="f7999b0770586428" providerId="Windows Live"/>
      </p:ext>
    </p:extLst>
  </p:cmAuthor>
  <p:cmAuthor id="3" name="Julie Sharp" initials="JS" lastIdx="6" clrIdx="2">
    <p:extLst>
      <p:ext uri="{19B8F6BF-5375-455C-9EA6-DF929625EA0E}">
        <p15:presenceInfo xmlns:p15="http://schemas.microsoft.com/office/powerpoint/2012/main" userId="S::Julie.Sharp@psaa.co.uk::6adb59ff-2ac8-4ec6-9196-02272f038f45" providerId="AD"/>
      </p:ext>
    </p:extLst>
  </p:cmAuthor>
  <p:cmAuthor id="4" name="Andrew Chappell" initials="AC" lastIdx="6" clrIdx="3">
    <p:extLst>
      <p:ext uri="{19B8F6BF-5375-455C-9EA6-DF929625EA0E}">
        <p15:presenceInfo xmlns:p15="http://schemas.microsoft.com/office/powerpoint/2012/main" userId="S::andrew.chappell@psaa.co.uk::6e2e8cc9-f239-4a50-8dc9-5f74c05a60ba" providerId="AD"/>
      </p:ext>
    </p:extLst>
  </p:cmAuthor>
  <p:cmAuthor id="5" name="Tony Crawley" initials="TC [2]" lastIdx="11" clrIdx="4">
    <p:extLst>
      <p:ext uri="{19B8F6BF-5375-455C-9EA6-DF929625EA0E}">
        <p15:presenceInfo xmlns:p15="http://schemas.microsoft.com/office/powerpoint/2012/main" userId="S::Tony.Crawley@psaa.co.uk::cc111719-5344-4222-bcb9-8b939d56866b" providerId="AD"/>
      </p:ext>
    </p:extLst>
  </p:cmAuthor>
  <p:cmAuthor id="6" name="Julie Schofield" initials="JS" lastIdx="1" clrIdx="5">
    <p:extLst>
      <p:ext uri="{19B8F6BF-5375-455C-9EA6-DF929625EA0E}">
        <p15:presenceInfo xmlns:p15="http://schemas.microsoft.com/office/powerpoint/2012/main" userId="S::Julie.Brown@psaa.co.uk::7abbf0c1-30e9-466f-9a2a-7b8ba419c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36995"/>
    <a:srgbClr val="00FF00"/>
    <a:srgbClr val="2E74B5"/>
    <a:srgbClr val="CFDEE7"/>
    <a:srgbClr val="000000"/>
    <a:srgbClr val="006633"/>
    <a:srgbClr val="8CD600"/>
    <a:srgbClr val="40516F"/>
    <a:srgbClr val="F5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3792" autoAdjust="0"/>
  </p:normalViewPr>
  <p:slideViewPr>
    <p:cSldViewPr snapToGrid="0" snapToObjects="1">
      <p:cViewPr varScale="1">
        <p:scale>
          <a:sx n="110" d="100"/>
          <a:sy n="110" d="100"/>
        </p:scale>
        <p:origin x="1620" y="108"/>
      </p:cViewPr>
      <p:guideLst>
        <p:guide orient="horz" pos="414"/>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10/3/2023</a:t>
            </a:fld>
            <a:endParaRPr lang="en-US" dirty="0"/>
          </a:p>
        </p:txBody>
      </p:sp>
      <p:sp>
        <p:nvSpPr>
          <p:cNvPr id="4" name="Footer Placeholder 3"/>
          <p:cNvSpPr>
            <a:spLocks noGrp="1"/>
          </p:cNvSpPr>
          <p:nvPr>
            <p:ph type="ftr" sz="quarter" idx="2"/>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dirty="0"/>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10/3/2023</a:t>
            </a:fld>
            <a:endParaRPr lang="en-US" dirty="0"/>
          </a:p>
        </p:txBody>
      </p:sp>
      <p:sp>
        <p:nvSpPr>
          <p:cNvPr id="4" name="Slide Image Placeholder 3"/>
          <p:cNvSpPr>
            <a:spLocks noGrp="1" noRot="1" noChangeAspect="1"/>
          </p:cNvSpPr>
          <p:nvPr>
            <p:ph type="sldImg" idx="2"/>
          </p:nvPr>
        </p:nvSpPr>
        <p:spPr>
          <a:xfrm>
            <a:off x="1109663" y="700088"/>
            <a:ext cx="4657725" cy="3494087"/>
          </a:xfrm>
          <a:prstGeom prst="rect">
            <a:avLst/>
          </a:prstGeom>
          <a:noFill/>
          <a:ln w="12700">
            <a:solidFill>
              <a:prstClr val="black"/>
            </a:solidFill>
          </a:ln>
        </p:spPr>
        <p:txBody>
          <a:bodyPr vert="horz" wrap="square" lIns="92103" tIns="46051" rIns="92103" bIns="46051"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87547" y="4427102"/>
            <a:ext cx="5500370" cy="4194096"/>
          </a:xfrm>
          <a:prstGeom prst="rect">
            <a:avLst/>
          </a:prstGeom>
        </p:spPr>
        <p:txBody>
          <a:bodyPr vert="horz" wrap="square" lIns="92103" tIns="46051" rIns="92103" bIns="46051"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dirty="0"/>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97868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92254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33685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Custom Layout">
    <p:spTree>
      <p:nvGrpSpPr>
        <p:cNvPr id="1" name=""/>
        <p:cNvGrpSpPr/>
        <p:nvPr/>
      </p:nvGrpSpPr>
      <p:grpSpPr>
        <a:xfrm>
          <a:off x="0" y="0"/>
          <a:ext cx="0" cy="0"/>
          <a:chOff x="0" y="0"/>
          <a:chExt cx="0" cy="0"/>
        </a:xfrm>
      </p:grpSpPr>
      <p:pic>
        <p:nvPicPr>
          <p:cNvPr id="1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4" name="Picture 18" descr="Picture 18"/>
          <p:cNvPicPr>
            <a:picLocks noChangeAspect="1"/>
          </p:cNvPicPr>
          <p:nvPr/>
        </p:nvPicPr>
        <p:blipFill>
          <a:blip r:embed="rId3"/>
          <a:stretch>
            <a:fillRect/>
          </a:stretch>
        </p:blipFill>
        <p:spPr>
          <a:xfrm>
            <a:off x="7083426" y="5827714"/>
            <a:ext cx="1825627" cy="1373189"/>
          </a:xfrm>
          <a:prstGeom prst="rect">
            <a:avLst/>
          </a:prstGeom>
          <a:ln w="12700">
            <a:miter lim="400000"/>
          </a:ln>
        </p:spPr>
      </p:pic>
      <p:sp>
        <p:nvSpPr>
          <p:cNvPr id="1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6" name="Freeform 11"/>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19"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03157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236995"/>
        </a:solidFill>
        <a:effectLst/>
      </p:bgPr>
    </p:bg>
    <p:spTree>
      <p:nvGrpSpPr>
        <p:cNvPr id="1" name=""/>
        <p:cNvGrpSpPr/>
        <p:nvPr/>
      </p:nvGrpSpPr>
      <p:grpSpPr>
        <a:xfrm>
          <a:off x="0" y="0"/>
          <a:ext cx="0" cy="0"/>
          <a:chOff x="0" y="0"/>
          <a:chExt cx="0" cy="0"/>
        </a:xfrm>
      </p:grpSpPr>
      <p:sp>
        <p:nvSpPr>
          <p:cNvPr id="27" name="Freeform 8"/>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28" name="Freeform 9"/>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pic>
        <p:nvPicPr>
          <p:cNvPr id="29" name="Picture 18" descr="Picture 18"/>
          <p:cNvPicPr>
            <a:picLocks noChangeAspect="1"/>
          </p:cNvPicPr>
          <p:nvPr/>
        </p:nvPicPr>
        <p:blipFill>
          <a:blip r:embed="rId2"/>
          <a:stretch>
            <a:fillRect/>
          </a:stretch>
        </p:blipFill>
        <p:spPr>
          <a:xfrm>
            <a:off x="7106445" y="5842654"/>
            <a:ext cx="1825626" cy="747278"/>
          </a:xfrm>
          <a:prstGeom prst="rect">
            <a:avLst/>
          </a:prstGeom>
          <a:ln w="12700">
            <a:miter lim="400000"/>
          </a:ln>
        </p:spPr>
      </p:pic>
      <p:sp>
        <p:nvSpPr>
          <p:cNvPr id="30"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31"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166005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87934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155592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4" name="Title Text"/>
          <p:cNvSpPr txBox="1">
            <a:spLocks noGrp="1"/>
          </p:cNvSpPr>
          <p:nvPr>
            <p:ph type="title"/>
          </p:nvPr>
        </p:nvSpPr>
        <p:spPr>
          <a:xfrm>
            <a:off x="286492" y="244248"/>
            <a:ext cx="8501901" cy="944058"/>
          </a:xfrm>
          <a:prstGeom prst="rect">
            <a:avLst/>
          </a:prstGeom>
        </p:spPr>
        <p:txBody>
          <a:bodyPr anchor="t"/>
          <a:lstStyle/>
          <a:p>
            <a:r>
              <a:t>Title Text</a:t>
            </a:r>
          </a:p>
        </p:txBody>
      </p:sp>
      <p:sp>
        <p:nvSpPr>
          <p:cNvPr id="65" name="Body Level One…"/>
          <p:cNvSpPr txBox="1">
            <a:spLocks noGrp="1"/>
          </p:cNvSpPr>
          <p:nvPr>
            <p:ph type="body" idx="1"/>
          </p:nvPr>
        </p:nvSpPr>
        <p:spPr>
          <a:xfrm>
            <a:off x="286492" y="1383685"/>
            <a:ext cx="8501910" cy="3596306"/>
          </a:xfrm>
          <a:prstGeom prst="rect">
            <a:avLst/>
          </a:prstGeom>
        </p:spPr>
        <p:txBody>
          <a:bodyPr/>
          <a:lstStyle>
            <a:lvl1pPr>
              <a:spcBef>
                <a:spcPts val="450"/>
              </a:spcBef>
              <a:buSzTx/>
              <a:buFontTx/>
              <a:buNone/>
              <a:defRPr sz="2363" b="1">
                <a:solidFill>
                  <a:srgbClr val="006633"/>
                </a:solidFill>
              </a:defRPr>
            </a:lvl1pPr>
            <a:lvl2pPr marL="342894" indent="-342894">
              <a:spcBef>
                <a:spcPts val="450"/>
              </a:spcBef>
              <a:buSzTx/>
              <a:buFontTx/>
              <a:buNone/>
              <a:defRPr sz="2363" b="1">
                <a:solidFill>
                  <a:srgbClr val="006633"/>
                </a:solidFill>
              </a:defRPr>
            </a:lvl2pPr>
            <a:lvl3pPr marL="263521" indent="-263521">
              <a:spcBef>
                <a:spcPts val="450"/>
              </a:spcBef>
              <a:buFontTx/>
              <a:buChar char="▪"/>
              <a:defRPr sz="2363" b="1">
                <a:solidFill>
                  <a:srgbClr val="006633"/>
                </a:solidFill>
              </a:defRPr>
            </a:lvl3pPr>
            <a:lvl4pPr marL="536567" indent="-273047">
              <a:spcBef>
                <a:spcPts val="450"/>
              </a:spcBef>
              <a:buFontTx/>
              <a:defRPr sz="2363" b="1">
                <a:solidFill>
                  <a:srgbClr val="006633"/>
                </a:solidFill>
              </a:defRPr>
            </a:lvl4pPr>
            <a:lvl5pPr marL="2103094" indent="-274315">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110222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0282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386316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85800" y="1122361"/>
            <a:ext cx="7772400" cy="2387603"/>
          </a:xfrm>
          <a:prstGeom prst="rect">
            <a:avLst/>
          </a:prstGeom>
        </p:spPr>
        <p:txBody>
          <a:bodyPr anchor="b"/>
          <a:lstStyle>
            <a:lvl1pPr algn="ctr" defTabSz="474771">
              <a:lnSpc>
                <a:spcPct val="90000"/>
              </a:lnSpc>
              <a:defRPr sz="3094" b="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4"/>
          </a:xfrm>
          <a:prstGeom prst="rect">
            <a:avLst/>
          </a:prstGeom>
        </p:spPr>
        <p:txBody>
          <a:bodyPr/>
          <a:lstStyle>
            <a:lvl1pPr marL="0" indent="0" algn="ctr" defTabSz="474771">
              <a:lnSpc>
                <a:spcPct val="90000"/>
              </a:lnSpc>
              <a:spcBef>
                <a:spcPts val="450"/>
              </a:spcBef>
              <a:buSzTx/>
              <a:buFontTx/>
              <a:buNone/>
              <a:defRPr sz="1181">
                <a:latin typeface="+mn-lt"/>
                <a:ea typeface="+mn-ea"/>
                <a:cs typeface="+mn-cs"/>
                <a:sym typeface="Calibri"/>
              </a:defRPr>
            </a:lvl1pPr>
            <a:lvl2pPr marL="0" indent="0" algn="ctr" defTabSz="474771">
              <a:lnSpc>
                <a:spcPct val="90000"/>
              </a:lnSpc>
              <a:spcBef>
                <a:spcPts val="450"/>
              </a:spcBef>
              <a:buSzTx/>
              <a:buFontTx/>
              <a:buNone/>
              <a:defRPr sz="1181">
                <a:latin typeface="+mn-lt"/>
                <a:ea typeface="+mn-ea"/>
                <a:cs typeface="+mn-cs"/>
                <a:sym typeface="Calibri"/>
              </a:defRPr>
            </a:lvl2pPr>
            <a:lvl3pPr marL="0" indent="0" algn="ctr" defTabSz="474771">
              <a:lnSpc>
                <a:spcPct val="90000"/>
              </a:lnSpc>
              <a:spcBef>
                <a:spcPts val="450"/>
              </a:spcBef>
              <a:buSzTx/>
              <a:buFontTx/>
              <a:buNone/>
              <a:defRPr sz="1181">
                <a:latin typeface="+mn-lt"/>
                <a:ea typeface="+mn-ea"/>
                <a:cs typeface="+mn-cs"/>
                <a:sym typeface="Calibri"/>
              </a:defRPr>
            </a:lvl3pPr>
            <a:lvl4pPr marL="0" indent="0" algn="ctr" defTabSz="474771">
              <a:lnSpc>
                <a:spcPct val="90000"/>
              </a:lnSpc>
              <a:spcBef>
                <a:spcPts val="450"/>
              </a:spcBef>
              <a:buSzTx/>
              <a:buFontTx/>
              <a:buNone/>
              <a:defRPr sz="1181">
                <a:latin typeface="+mn-lt"/>
                <a:ea typeface="+mn-ea"/>
                <a:cs typeface="+mn-cs"/>
                <a:sym typeface="Calibri"/>
              </a:defRPr>
            </a:lvl4pPr>
            <a:lvl5pPr marL="0" indent="0" algn="ctr" defTabSz="474771">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979062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2" y="1825624"/>
            <a:ext cx="7886701"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965065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half" idx="1"/>
          </p:nvPr>
        </p:nvSpPr>
        <p:spPr>
          <a:xfrm>
            <a:off x="628652" y="1825624"/>
            <a:ext cx="3886202"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173432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9843"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quarter" idx="1"/>
          </p:nvPr>
        </p:nvSpPr>
        <p:spPr>
          <a:xfrm>
            <a:off x="629841" y="1681163"/>
            <a:ext cx="3868342" cy="823914"/>
          </a:xfrm>
          <a:prstGeom prst="rect">
            <a:avLst/>
          </a:prstGeom>
        </p:spPr>
        <p:txBody>
          <a:bodyPr anchor="b"/>
          <a:lstStyle>
            <a:lvl1pPr marL="0" indent="0" defTabSz="474771">
              <a:lnSpc>
                <a:spcPct val="90000"/>
              </a:lnSpc>
              <a:spcBef>
                <a:spcPts val="450"/>
              </a:spcBef>
              <a:buSzTx/>
              <a:buFontTx/>
              <a:buNone/>
              <a:defRPr sz="1181" b="1">
                <a:latin typeface="+mn-lt"/>
                <a:ea typeface="+mn-ea"/>
                <a:cs typeface="+mn-cs"/>
                <a:sym typeface="Calibri"/>
              </a:defRPr>
            </a:lvl1pPr>
            <a:lvl2pPr marL="0" indent="0" defTabSz="474771">
              <a:lnSpc>
                <a:spcPct val="90000"/>
              </a:lnSpc>
              <a:spcBef>
                <a:spcPts val="450"/>
              </a:spcBef>
              <a:buSzTx/>
              <a:buFontTx/>
              <a:buNone/>
              <a:defRPr sz="1181" b="1">
                <a:latin typeface="+mn-lt"/>
                <a:ea typeface="+mn-ea"/>
                <a:cs typeface="+mn-cs"/>
                <a:sym typeface="Calibri"/>
              </a:defRPr>
            </a:lvl2pPr>
            <a:lvl3pPr marL="0" indent="0" defTabSz="474771">
              <a:lnSpc>
                <a:spcPct val="90000"/>
              </a:lnSpc>
              <a:spcBef>
                <a:spcPts val="450"/>
              </a:spcBef>
              <a:buSzTx/>
              <a:buFontTx/>
              <a:buNone/>
              <a:defRPr sz="1181" b="1">
                <a:latin typeface="+mn-lt"/>
                <a:ea typeface="+mn-ea"/>
                <a:cs typeface="+mn-cs"/>
                <a:sym typeface="Calibri"/>
              </a:defRPr>
            </a:lvl3pPr>
            <a:lvl4pPr marL="0" indent="0" defTabSz="474771">
              <a:lnSpc>
                <a:spcPct val="90000"/>
              </a:lnSpc>
              <a:spcBef>
                <a:spcPts val="450"/>
              </a:spcBef>
              <a:buSzTx/>
              <a:buFontTx/>
              <a:buNone/>
              <a:defRPr sz="1181" b="1">
                <a:latin typeface="+mn-lt"/>
                <a:ea typeface="+mn-ea"/>
                <a:cs typeface="+mn-cs"/>
                <a:sym typeface="Calibri"/>
              </a:defRPr>
            </a:lvl4pPr>
            <a:lvl5pPr marL="0" indent="0" defTabSz="474771">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Text Placeholder 4"/>
          <p:cNvSpPr>
            <a:spLocks noGrp="1"/>
          </p:cNvSpPr>
          <p:nvPr>
            <p:ph type="body" sz="quarter" idx="21"/>
          </p:nvPr>
        </p:nvSpPr>
        <p:spPr>
          <a:xfrm>
            <a:off x="4629152" y="1681163"/>
            <a:ext cx="3887393" cy="823914"/>
          </a:xfrm>
          <a:prstGeom prst="rect">
            <a:avLst/>
          </a:prstGeom>
        </p:spPr>
        <p:txBody>
          <a:bodyPr anchor="b"/>
          <a:lstStyle/>
          <a:p>
            <a:endParaRPr/>
          </a:p>
        </p:txBody>
      </p:sp>
      <p:sp>
        <p:nvSpPr>
          <p:cNvPr id="14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0850114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49"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3803097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42783679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64" name="Body Level One…"/>
          <p:cNvSpPr txBox="1">
            <a:spLocks noGrp="1"/>
          </p:cNvSpPr>
          <p:nvPr>
            <p:ph type="body" sz="half" idx="1"/>
          </p:nvPr>
        </p:nvSpPr>
        <p:spPr>
          <a:xfrm>
            <a:off x="3887393" y="987427"/>
            <a:ext cx="4629153" cy="4873627"/>
          </a:xfrm>
          <a:prstGeom prst="rect">
            <a:avLst/>
          </a:prstGeom>
        </p:spPr>
        <p:txBody>
          <a:bodyPr/>
          <a:lstStyle>
            <a:lvl1pPr marL="118694" indent="-118694" defTabSz="474771">
              <a:lnSpc>
                <a:spcPct val="90000"/>
              </a:lnSpc>
              <a:spcBef>
                <a:spcPts val="450"/>
              </a:spcBef>
              <a:defRPr sz="1575">
                <a:latin typeface="+mn-lt"/>
                <a:ea typeface="+mn-ea"/>
                <a:cs typeface="+mn-cs"/>
                <a:sym typeface="Calibri"/>
              </a:defRPr>
            </a:lvl1pPr>
            <a:lvl2pPr marL="373035" indent="-135647" defTabSz="474771">
              <a:lnSpc>
                <a:spcPct val="90000"/>
              </a:lnSpc>
              <a:spcBef>
                <a:spcPts val="450"/>
              </a:spcBef>
              <a:buChar char="•"/>
              <a:defRPr sz="1575">
                <a:latin typeface="+mn-lt"/>
                <a:ea typeface="+mn-ea"/>
                <a:cs typeface="+mn-cs"/>
                <a:sym typeface="Calibri"/>
              </a:defRPr>
            </a:lvl2pPr>
            <a:lvl3pPr marL="633032" indent="-158257" defTabSz="474771">
              <a:lnSpc>
                <a:spcPct val="90000"/>
              </a:lnSpc>
              <a:spcBef>
                <a:spcPts val="450"/>
              </a:spcBef>
              <a:defRPr sz="1575">
                <a:latin typeface="+mn-lt"/>
                <a:ea typeface="+mn-ea"/>
                <a:cs typeface="+mn-cs"/>
                <a:sym typeface="Calibri"/>
              </a:defRPr>
            </a:lvl3pPr>
            <a:lvl4pPr marL="902068" indent="-189909" defTabSz="474771">
              <a:lnSpc>
                <a:spcPct val="90000"/>
              </a:lnSpc>
              <a:spcBef>
                <a:spcPts val="450"/>
              </a:spcBef>
              <a:buChar char="•"/>
              <a:defRPr sz="1575">
                <a:latin typeface="+mn-lt"/>
                <a:ea typeface="+mn-ea"/>
                <a:cs typeface="+mn-cs"/>
                <a:sym typeface="Calibri"/>
              </a:defRPr>
            </a:lvl4pPr>
            <a:lvl5pPr marL="1139456" indent="-189909" defTabSz="474771">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3"/>
          <p:cNvSpPr>
            <a:spLocks noGrp="1"/>
          </p:cNvSpPr>
          <p:nvPr>
            <p:ph type="body" sz="quarter" idx="21"/>
          </p:nvPr>
        </p:nvSpPr>
        <p:spPr>
          <a:xfrm>
            <a:off x="629840" y="2057400"/>
            <a:ext cx="2949183" cy="3811588"/>
          </a:xfrm>
          <a:prstGeom prst="rect">
            <a:avLst/>
          </a:prstGeom>
        </p:spPr>
        <p:txBody>
          <a:bodyPr/>
          <a:lstStyle/>
          <a:p>
            <a:endParaRPr/>
          </a:p>
        </p:txBody>
      </p:sp>
      <p:sp>
        <p:nvSpPr>
          <p:cNvPr id="16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798879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74" name="Picture Placeholder 2"/>
          <p:cNvSpPr>
            <a:spLocks noGrp="1"/>
          </p:cNvSpPr>
          <p:nvPr>
            <p:ph type="pic" sz="half" idx="21"/>
          </p:nvPr>
        </p:nvSpPr>
        <p:spPr>
          <a:xfrm>
            <a:off x="3887393" y="987427"/>
            <a:ext cx="4629153" cy="4873627"/>
          </a:xfrm>
          <a:prstGeom prst="rect">
            <a:avLst/>
          </a:prstGeom>
        </p:spPr>
        <p:txBody>
          <a:bodyPr lIns="91439" tIns="45719" rIns="91439" bIns="45719">
            <a:noAutofit/>
          </a:bodyPr>
          <a:lstStyle/>
          <a:p>
            <a:endParaRPr dirty="0"/>
          </a:p>
        </p:txBody>
      </p:sp>
      <p:sp>
        <p:nvSpPr>
          <p:cNvPr id="175" name="Body Level One…"/>
          <p:cNvSpPr txBox="1">
            <a:spLocks noGrp="1"/>
          </p:cNvSpPr>
          <p:nvPr>
            <p:ph type="body" sz="quarter" idx="1"/>
          </p:nvPr>
        </p:nvSpPr>
        <p:spPr>
          <a:xfrm>
            <a:off x="629841" y="2057400"/>
            <a:ext cx="2949180" cy="3811588"/>
          </a:xfrm>
          <a:prstGeom prst="rect">
            <a:avLst/>
          </a:prstGeom>
        </p:spPr>
        <p:txBody>
          <a:bodyPr/>
          <a:lstStyle>
            <a:lvl1pPr marL="0" indent="0" defTabSz="474771">
              <a:lnSpc>
                <a:spcPct val="90000"/>
              </a:lnSpc>
              <a:spcBef>
                <a:spcPts val="450"/>
              </a:spcBef>
              <a:buSzTx/>
              <a:buFontTx/>
              <a:buNone/>
              <a:defRPr sz="788">
                <a:latin typeface="+mn-lt"/>
                <a:ea typeface="+mn-ea"/>
                <a:cs typeface="+mn-cs"/>
                <a:sym typeface="Calibri"/>
              </a:defRPr>
            </a:lvl1pPr>
            <a:lvl2pPr marL="0" indent="0" defTabSz="474771">
              <a:lnSpc>
                <a:spcPct val="90000"/>
              </a:lnSpc>
              <a:spcBef>
                <a:spcPts val="450"/>
              </a:spcBef>
              <a:buSzTx/>
              <a:buFontTx/>
              <a:buNone/>
              <a:defRPr sz="788">
                <a:latin typeface="+mn-lt"/>
                <a:ea typeface="+mn-ea"/>
                <a:cs typeface="+mn-cs"/>
                <a:sym typeface="Calibri"/>
              </a:defRPr>
            </a:lvl2pPr>
            <a:lvl3pPr marL="0" indent="0" defTabSz="474771">
              <a:lnSpc>
                <a:spcPct val="90000"/>
              </a:lnSpc>
              <a:spcBef>
                <a:spcPts val="450"/>
              </a:spcBef>
              <a:buSzTx/>
              <a:buFontTx/>
              <a:buNone/>
              <a:defRPr sz="788">
                <a:latin typeface="+mn-lt"/>
                <a:ea typeface="+mn-ea"/>
                <a:cs typeface="+mn-cs"/>
                <a:sym typeface="Calibri"/>
              </a:defRPr>
            </a:lvl3pPr>
            <a:lvl4pPr marL="0" indent="0" defTabSz="474771">
              <a:lnSpc>
                <a:spcPct val="90000"/>
              </a:lnSpc>
              <a:spcBef>
                <a:spcPts val="450"/>
              </a:spcBef>
              <a:buSzTx/>
              <a:buFontTx/>
              <a:buNone/>
              <a:defRPr sz="788">
                <a:latin typeface="+mn-lt"/>
                <a:ea typeface="+mn-ea"/>
                <a:cs typeface="+mn-cs"/>
                <a:sym typeface="Calibri"/>
              </a:defRPr>
            </a:lvl4pPr>
            <a:lvl5pPr marL="0" indent="0" defTabSz="474771">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30688517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18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84" name="Picture 18" descr="Picture 18"/>
          <p:cNvPicPr>
            <a:picLocks noChangeAspect="1"/>
          </p:cNvPicPr>
          <p:nvPr/>
        </p:nvPicPr>
        <p:blipFill>
          <a:blip r:embed="rId3"/>
          <a:stretch>
            <a:fillRect/>
          </a:stretch>
        </p:blipFill>
        <p:spPr>
          <a:xfrm>
            <a:off x="7083426" y="5827715"/>
            <a:ext cx="1825627" cy="1373189"/>
          </a:xfrm>
          <a:prstGeom prst="rect">
            <a:avLst/>
          </a:prstGeom>
          <a:ln w="12700">
            <a:miter lim="400000"/>
          </a:ln>
        </p:spPr>
      </p:pic>
      <p:sp>
        <p:nvSpPr>
          <p:cNvPr id="18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6" name="Freeform 11"/>
          <p:cNvSpPr/>
          <p:nvPr/>
        </p:nvSpPr>
        <p:spPr>
          <a:xfrm>
            <a:off x="-46039" y="4859338"/>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8" name="Title Text"/>
          <p:cNvSpPr txBox="1">
            <a:spLocks noGrp="1"/>
          </p:cNvSpPr>
          <p:nvPr>
            <p:ph type="title"/>
          </p:nvPr>
        </p:nvSpPr>
        <p:spPr>
          <a:xfrm>
            <a:off x="285752" y="155984"/>
            <a:ext cx="8549081" cy="944059"/>
          </a:xfrm>
          <a:prstGeom prst="rect">
            <a:avLst/>
          </a:prstGeom>
        </p:spPr>
        <p:txBody>
          <a:bodyPr anchor="t"/>
          <a:lstStyle>
            <a:lvl1pPr defTabSz="457200">
              <a:defRPr sz="4781" u="sng">
                <a:solidFill>
                  <a:srgbClr val="FFFFFF"/>
                </a:solidFill>
              </a:defRPr>
            </a:lvl1pPr>
          </a:lstStyle>
          <a:p>
            <a:r>
              <a:t>Title Text</a:t>
            </a:r>
          </a:p>
        </p:txBody>
      </p:sp>
      <p:sp>
        <p:nvSpPr>
          <p:cNvPr id="189" name="Body Level One…"/>
          <p:cNvSpPr txBox="1">
            <a:spLocks noGrp="1"/>
          </p:cNvSpPr>
          <p:nvPr>
            <p:ph type="body" idx="1"/>
          </p:nvPr>
        </p:nvSpPr>
        <p:spPr>
          <a:xfrm>
            <a:off x="286492" y="1382400"/>
            <a:ext cx="8549084" cy="3629801"/>
          </a:xfrm>
          <a:prstGeom prst="rect">
            <a:avLst/>
          </a:prstGeom>
        </p:spPr>
        <p:txBody>
          <a:bodyPr/>
          <a:lstStyle>
            <a:lvl1pPr marL="0" indent="0" defTabSz="457200">
              <a:spcBef>
                <a:spcPts val="1800"/>
              </a:spcBef>
              <a:buSzTx/>
              <a:buFontTx/>
              <a:buNone/>
              <a:defRPr sz="2363" b="1">
                <a:solidFill>
                  <a:srgbClr val="FFFFFF"/>
                </a:solidFill>
              </a:defRPr>
            </a:lvl1pPr>
            <a:lvl2pPr marL="0" indent="0" defTabSz="457200">
              <a:spcBef>
                <a:spcPts val="1800"/>
              </a:spcBef>
              <a:buSzTx/>
              <a:buFontTx/>
              <a:buNone/>
              <a:defRPr sz="2363" b="1">
                <a:solidFill>
                  <a:srgbClr val="FFFFFF"/>
                </a:solidFill>
              </a:defRPr>
            </a:lvl2pPr>
            <a:lvl3pPr marL="0" indent="0" defTabSz="457200">
              <a:spcBef>
                <a:spcPts val="1800"/>
              </a:spcBef>
              <a:buSzTx/>
              <a:buFontTx/>
              <a:buNone/>
              <a:defRPr sz="2363" b="1">
                <a:solidFill>
                  <a:srgbClr val="FFFFFF"/>
                </a:solidFill>
              </a:defRPr>
            </a:lvl3pPr>
            <a:lvl4pPr marL="0" indent="0" defTabSz="457200">
              <a:spcBef>
                <a:spcPts val="1800"/>
              </a:spcBef>
              <a:buSzTx/>
              <a:buFontTx/>
              <a:buNone/>
              <a:defRPr sz="2363" b="1">
                <a:solidFill>
                  <a:srgbClr val="FFFFFF"/>
                </a:solidFill>
              </a:defRPr>
            </a:lvl4pPr>
            <a:lvl5pPr marL="0" indent="0" defTabSz="45720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264525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10"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76633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defTabSz="457200"/>
          </a:lstStyle>
          <a:p>
            <a:r>
              <a:t>Title Text</a:t>
            </a:r>
          </a:p>
        </p:txBody>
      </p:sp>
      <p:sp>
        <p:nvSpPr>
          <p:cNvPr id="219" name="Body Level One…"/>
          <p:cNvSpPr txBox="1">
            <a:spLocks noGrp="1"/>
          </p:cNvSpPr>
          <p:nvPr>
            <p:ph type="body" idx="1"/>
          </p:nvPr>
        </p:nvSpPr>
        <p:spPr>
          <a:prstGeom prst="rect">
            <a:avLst/>
          </a:prstGeom>
        </p:spPr>
        <p:txBody>
          <a:bodyPr/>
          <a:lstStyle>
            <a:lvl1pPr marL="342897" indent="-342897" defTabSz="457200"/>
            <a:lvl2pPr marL="790574" indent="-333375" defTabSz="457200"/>
            <a:lvl3pPr marL="1181098" indent="-266698" defTabSz="457200"/>
            <a:lvl4pPr marL="1662545" indent="-290945" defTabSz="457200"/>
            <a:lvl5pPr marL="2148839" indent="-320038" defTabSz="457200"/>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250952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lvl1pPr defTabSz="457200"/>
          </a:lstStyle>
          <a:p>
            <a:r>
              <a:t>Title Text</a:t>
            </a:r>
          </a:p>
        </p:txBody>
      </p:sp>
      <p:sp>
        <p:nvSpPr>
          <p:cNvPr id="228"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0924076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sp>
        <p:nvSpPr>
          <p:cNvPr id="235" name="Title Text"/>
          <p:cNvSpPr txBox="1">
            <a:spLocks noGrp="1"/>
          </p:cNvSpPr>
          <p:nvPr>
            <p:ph type="title"/>
          </p:nvPr>
        </p:nvSpPr>
        <p:spPr>
          <a:prstGeom prst="rect">
            <a:avLst/>
          </a:prstGeom>
        </p:spPr>
        <p:txBody>
          <a:bodyPr/>
          <a:lstStyle>
            <a:lvl1pPr defTabSz="457200"/>
          </a:lstStyle>
          <a:p>
            <a:r>
              <a:t>Title Text</a:t>
            </a:r>
          </a:p>
        </p:txBody>
      </p:sp>
      <p:sp>
        <p:nvSpPr>
          <p:cNvPr id="236"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169443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44"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567065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lvl1pPr defTabSz="457200"/>
          </a:lstStyle>
          <a:p>
            <a:r>
              <a:t>Title Text</a:t>
            </a:r>
          </a:p>
        </p:txBody>
      </p:sp>
      <p:sp>
        <p:nvSpPr>
          <p:cNvPr id="264"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3908668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71" name="Title Text"/>
          <p:cNvSpPr txBox="1">
            <a:spLocks noGrp="1"/>
          </p:cNvSpPr>
          <p:nvPr>
            <p:ph type="title"/>
          </p:nvPr>
        </p:nvSpPr>
        <p:spPr>
          <a:prstGeom prst="rect">
            <a:avLst/>
          </a:prstGeom>
        </p:spPr>
        <p:txBody>
          <a:bodyPr/>
          <a:lstStyle>
            <a:lvl1pPr defTabSz="457200"/>
          </a:lstStyle>
          <a:p>
            <a:r>
              <a:t>Title Text</a:t>
            </a:r>
          </a:p>
        </p:txBody>
      </p:sp>
      <p:sp>
        <p:nvSpPr>
          <p:cNvPr id="272"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150579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685800" y="1122364"/>
            <a:ext cx="7772400" cy="2387601"/>
          </a:xfrm>
          <a:prstGeom prst="rect">
            <a:avLst/>
          </a:prstGeom>
        </p:spPr>
        <p:txBody>
          <a:bodyPr anchor="b"/>
          <a:lstStyle>
            <a:lvl1pPr algn="ctr" defTabSz="474778">
              <a:lnSpc>
                <a:spcPct val="90000"/>
              </a:lnSpc>
              <a:defRPr sz="3094" b="0">
                <a:latin typeface="Calibri Light"/>
                <a:ea typeface="Calibri Light"/>
                <a:cs typeface="Calibri Light"/>
                <a:sym typeface="Calibri Light"/>
              </a:defRPr>
            </a:lvl1pPr>
          </a:lstStyle>
          <a:p>
            <a:r>
              <a:t>Title Text</a:t>
            </a:r>
          </a:p>
        </p:txBody>
      </p:sp>
      <p:sp>
        <p:nvSpPr>
          <p:cNvPr id="280" name="Body Level One…"/>
          <p:cNvSpPr txBox="1">
            <a:spLocks noGrp="1"/>
          </p:cNvSpPr>
          <p:nvPr>
            <p:ph type="body" sz="quarter" idx="1"/>
          </p:nvPr>
        </p:nvSpPr>
        <p:spPr>
          <a:xfrm>
            <a:off x="1143000" y="3602040"/>
            <a:ext cx="6858000" cy="1655764"/>
          </a:xfrm>
          <a:prstGeom prst="rect">
            <a:avLst/>
          </a:prstGeom>
        </p:spPr>
        <p:txBody>
          <a:bodyPr/>
          <a:lstStyle>
            <a:lvl1pPr marL="0" indent="0" algn="ctr" defTabSz="474778">
              <a:lnSpc>
                <a:spcPct val="90000"/>
              </a:lnSpc>
              <a:spcBef>
                <a:spcPts val="450"/>
              </a:spcBef>
              <a:buSzTx/>
              <a:buFontTx/>
              <a:buNone/>
              <a:defRPr sz="1181">
                <a:latin typeface="+mn-lt"/>
                <a:ea typeface="+mn-ea"/>
                <a:cs typeface="+mn-cs"/>
                <a:sym typeface="Calibri"/>
              </a:defRPr>
            </a:lvl1pPr>
            <a:lvl2pPr marL="0" indent="0" algn="ctr" defTabSz="474778">
              <a:lnSpc>
                <a:spcPct val="90000"/>
              </a:lnSpc>
              <a:spcBef>
                <a:spcPts val="450"/>
              </a:spcBef>
              <a:buSzTx/>
              <a:buFontTx/>
              <a:buNone/>
              <a:defRPr sz="1181">
                <a:latin typeface="+mn-lt"/>
                <a:ea typeface="+mn-ea"/>
                <a:cs typeface="+mn-cs"/>
                <a:sym typeface="Calibri"/>
              </a:defRPr>
            </a:lvl2pPr>
            <a:lvl3pPr marL="0" indent="0" algn="ctr" defTabSz="474778">
              <a:lnSpc>
                <a:spcPct val="90000"/>
              </a:lnSpc>
              <a:spcBef>
                <a:spcPts val="450"/>
              </a:spcBef>
              <a:buSzTx/>
              <a:buFontTx/>
              <a:buNone/>
              <a:defRPr sz="1181">
                <a:latin typeface="+mn-lt"/>
                <a:ea typeface="+mn-ea"/>
                <a:cs typeface="+mn-cs"/>
                <a:sym typeface="Calibri"/>
              </a:defRPr>
            </a:lvl3pPr>
            <a:lvl4pPr marL="0" indent="0" algn="ctr" defTabSz="474778">
              <a:lnSpc>
                <a:spcPct val="90000"/>
              </a:lnSpc>
              <a:spcBef>
                <a:spcPts val="450"/>
              </a:spcBef>
              <a:buSzTx/>
              <a:buFontTx/>
              <a:buNone/>
              <a:defRPr sz="1181">
                <a:latin typeface="+mn-lt"/>
                <a:ea typeface="+mn-ea"/>
                <a:cs typeface="+mn-cs"/>
                <a:sym typeface="Calibri"/>
              </a:defRPr>
            </a:lvl4pPr>
            <a:lvl5pPr marL="0" indent="0" algn="ctr"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413749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88"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289" name="Body Level One…"/>
          <p:cNvSpPr txBox="1">
            <a:spLocks noGrp="1"/>
          </p:cNvSpPr>
          <p:nvPr>
            <p:ph type="body" idx="1"/>
          </p:nvPr>
        </p:nvSpPr>
        <p:spPr>
          <a:xfrm>
            <a:off x="628651" y="1825624"/>
            <a:ext cx="7886703"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1312222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623890" y="1709742"/>
            <a:ext cx="7886703" cy="2852738"/>
          </a:xfrm>
          <a:prstGeom prst="rect">
            <a:avLst/>
          </a:prstGeom>
        </p:spPr>
        <p:txBody>
          <a:bodyPr anchor="b"/>
          <a:lstStyle>
            <a:lvl1pPr defTabSz="474778">
              <a:lnSpc>
                <a:spcPct val="90000"/>
              </a:lnSpc>
              <a:defRPr sz="3094" b="0">
                <a:latin typeface="Calibri Light"/>
                <a:ea typeface="Calibri Light"/>
                <a:cs typeface="Calibri Light"/>
                <a:sym typeface="Calibri Light"/>
              </a:defRPr>
            </a:lvl1pPr>
          </a:lstStyle>
          <a:p>
            <a:r>
              <a:t>Title Text</a:t>
            </a:r>
          </a:p>
        </p:txBody>
      </p:sp>
      <p:sp>
        <p:nvSpPr>
          <p:cNvPr id="298" name="Body Level One…"/>
          <p:cNvSpPr txBox="1">
            <a:spLocks noGrp="1"/>
          </p:cNvSpPr>
          <p:nvPr>
            <p:ph type="body" sz="quarter" idx="1"/>
          </p:nvPr>
        </p:nvSpPr>
        <p:spPr>
          <a:xfrm>
            <a:off x="623890" y="4589468"/>
            <a:ext cx="7886703" cy="1500190"/>
          </a:xfrm>
          <a:prstGeom prst="rect">
            <a:avLst/>
          </a:prstGeom>
        </p:spPr>
        <p:txBody>
          <a:bodyPr/>
          <a:lstStyle>
            <a:lvl1pPr marL="0" indent="0" defTabSz="474778">
              <a:lnSpc>
                <a:spcPct val="90000"/>
              </a:lnSpc>
              <a:spcBef>
                <a:spcPts val="450"/>
              </a:spcBef>
              <a:buSzTx/>
              <a:buFontTx/>
              <a:buNone/>
              <a:defRPr sz="1181">
                <a:latin typeface="+mn-lt"/>
                <a:ea typeface="+mn-ea"/>
                <a:cs typeface="+mn-cs"/>
                <a:sym typeface="Calibri"/>
              </a:defRPr>
            </a:lvl1pPr>
            <a:lvl2pPr marL="0" indent="0" defTabSz="474778">
              <a:lnSpc>
                <a:spcPct val="90000"/>
              </a:lnSpc>
              <a:spcBef>
                <a:spcPts val="450"/>
              </a:spcBef>
              <a:buSzTx/>
              <a:buFontTx/>
              <a:buNone/>
              <a:defRPr sz="1181">
                <a:latin typeface="+mn-lt"/>
                <a:ea typeface="+mn-ea"/>
                <a:cs typeface="+mn-cs"/>
                <a:sym typeface="Calibri"/>
              </a:defRPr>
            </a:lvl2pPr>
            <a:lvl3pPr marL="0" indent="0" defTabSz="474778">
              <a:lnSpc>
                <a:spcPct val="90000"/>
              </a:lnSpc>
              <a:spcBef>
                <a:spcPts val="450"/>
              </a:spcBef>
              <a:buSzTx/>
              <a:buFontTx/>
              <a:buNone/>
              <a:defRPr sz="1181">
                <a:latin typeface="+mn-lt"/>
                <a:ea typeface="+mn-ea"/>
                <a:cs typeface="+mn-cs"/>
                <a:sym typeface="Calibri"/>
              </a:defRPr>
            </a:lvl3pPr>
            <a:lvl4pPr marL="0" indent="0" defTabSz="474778">
              <a:lnSpc>
                <a:spcPct val="90000"/>
              </a:lnSpc>
              <a:spcBef>
                <a:spcPts val="450"/>
              </a:spcBef>
              <a:buSzTx/>
              <a:buFontTx/>
              <a:buNone/>
              <a:defRPr sz="1181">
                <a:latin typeface="+mn-lt"/>
                <a:ea typeface="+mn-ea"/>
                <a:cs typeface="+mn-cs"/>
                <a:sym typeface="Calibri"/>
              </a:defRPr>
            </a:lvl4pPr>
            <a:lvl5pPr marL="0" indent="0"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121649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06"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half" idx="1"/>
          </p:nvPr>
        </p:nvSpPr>
        <p:spPr>
          <a:xfrm>
            <a:off x="628651" y="1825624"/>
            <a:ext cx="3886202"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2245862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29841" y="365129"/>
            <a:ext cx="7886705"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629843" y="1681167"/>
            <a:ext cx="3868341" cy="823914"/>
          </a:xfrm>
          <a:prstGeom prst="rect">
            <a:avLst/>
          </a:prstGeom>
        </p:spPr>
        <p:txBody>
          <a:bodyPr anchor="b"/>
          <a:lstStyle>
            <a:lvl1pPr marL="0" indent="0" defTabSz="474778">
              <a:lnSpc>
                <a:spcPct val="90000"/>
              </a:lnSpc>
              <a:spcBef>
                <a:spcPts val="450"/>
              </a:spcBef>
              <a:buSzTx/>
              <a:buFontTx/>
              <a:buNone/>
              <a:defRPr sz="1181" b="1">
                <a:latin typeface="+mn-lt"/>
                <a:ea typeface="+mn-ea"/>
                <a:cs typeface="+mn-cs"/>
                <a:sym typeface="Calibri"/>
              </a:defRPr>
            </a:lvl1pPr>
            <a:lvl2pPr marL="0" indent="0" defTabSz="474778">
              <a:lnSpc>
                <a:spcPct val="90000"/>
              </a:lnSpc>
              <a:spcBef>
                <a:spcPts val="450"/>
              </a:spcBef>
              <a:buSzTx/>
              <a:buFontTx/>
              <a:buNone/>
              <a:defRPr sz="1181" b="1">
                <a:latin typeface="+mn-lt"/>
                <a:ea typeface="+mn-ea"/>
                <a:cs typeface="+mn-cs"/>
                <a:sym typeface="Calibri"/>
              </a:defRPr>
            </a:lvl2pPr>
            <a:lvl3pPr marL="0" indent="0" defTabSz="474778">
              <a:lnSpc>
                <a:spcPct val="90000"/>
              </a:lnSpc>
              <a:spcBef>
                <a:spcPts val="450"/>
              </a:spcBef>
              <a:buSzTx/>
              <a:buFontTx/>
              <a:buNone/>
              <a:defRPr sz="1181" b="1">
                <a:latin typeface="+mn-lt"/>
                <a:ea typeface="+mn-ea"/>
                <a:cs typeface="+mn-cs"/>
                <a:sym typeface="Calibri"/>
              </a:defRPr>
            </a:lvl3pPr>
            <a:lvl4pPr marL="0" indent="0" defTabSz="474778">
              <a:lnSpc>
                <a:spcPct val="90000"/>
              </a:lnSpc>
              <a:spcBef>
                <a:spcPts val="450"/>
              </a:spcBef>
              <a:buSzTx/>
              <a:buFontTx/>
              <a:buNone/>
              <a:defRPr sz="1181" b="1">
                <a:latin typeface="+mn-lt"/>
                <a:ea typeface="+mn-ea"/>
                <a:cs typeface="+mn-cs"/>
                <a:sym typeface="Calibri"/>
              </a:defRPr>
            </a:lvl4pPr>
            <a:lvl5pPr marL="0" indent="0" defTabSz="474778">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7" name="Text Placeholder 4"/>
          <p:cNvSpPr>
            <a:spLocks noGrp="1"/>
          </p:cNvSpPr>
          <p:nvPr>
            <p:ph type="body" sz="quarter" idx="21"/>
          </p:nvPr>
        </p:nvSpPr>
        <p:spPr>
          <a:xfrm>
            <a:off x="4629152" y="1681167"/>
            <a:ext cx="3887393" cy="823914"/>
          </a:xfrm>
          <a:prstGeom prst="rect">
            <a:avLst/>
          </a:prstGeom>
        </p:spPr>
        <p:txBody>
          <a:bodyPr anchor="b"/>
          <a:lstStyle/>
          <a:p>
            <a:endParaRPr/>
          </a:p>
        </p:txBody>
      </p:sp>
      <p:sp>
        <p:nvSpPr>
          <p:cNvPr id="31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704523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26"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6157352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8557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98198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half" idx="1"/>
          </p:nvPr>
        </p:nvSpPr>
        <p:spPr>
          <a:xfrm>
            <a:off x="3887394" y="987427"/>
            <a:ext cx="4629154" cy="4873627"/>
          </a:xfrm>
          <a:prstGeom prst="rect">
            <a:avLst/>
          </a:prstGeom>
        </p:spPr>
        <p:txBody>
          <a:bodyPr/>
          <a:lstStyle>
            <a:lvl1pPr marL="118695" indent="-118695" defTabSz="474778">
              <a:lnSpc>
                <a:spcPct val="90000"/>
              </a:lnSpc>
              <a:spcBef>
                <a:spcPts val="450"/>
              </a:spcBef>
              <a:defRPr sz="1575">
                <a:latin typeface="+mn-lt"/>
                <a:ea typeface="+mn-ea"/>
                <a:cs typeface="+mn-cs"/>
                <a:sym typeface="Calibri"/>
              </a:defRPr>
            </a:lvl1pPr>
            <a:lvl2pPr marL="373040" indent="-135651" defTabSz="474778">
              <a:lnSpc>
                <a:spcPct val="90000"/>
              </a:lnSpc>
              <a:spcBef>
                <a:spcPts val="450"/>
              </a:spcBef>
              <a:buChar char="•"/>
              <a:defRPr sz="1575">
                <a:latin typeface="+mn-lt"/>
                <a:ea typeface="+mn-ea"/>
                <a:cs typeface="+mn-cs"/>
                <a:sym typeface="Calibri"/>
              </a:defRPr>
            </a:lvl2pPr>
            <a:lvl3pPr marL="633039" indent="-158259" defTabSz="474778">
              <a:lnSpc>
                <a:spcPct val="90000"/>
              </a:lnSpc>
              <a:spcBef>
                <a:spcPts val="450"/>
              </a:spcBef>
              <a:defRPr sz="1575">
                <a:latin typeface="+mn-lt"/>
                <a:ea typeface="+mn-ea"/>
                <a:cs typeface="+mn-cs"/>
                <a:sym typeface="Calibri"/>
              </a:defRPr>
            </a:lvl3pPr>
            <a:lvl4pPr marL="902080" indent="-189912" defTabSz="474778">
              <a:lnSpc>
                <a:spcPct val="90000"/>
              </a:lnSpc>
              <a:spcBef>
                <a:spcPts val="450"/>
              </a:spcBef>
              <a:buChar char="•"/>
              <a:defRPr sz="1575">
                <a:latin typeface="+mn-lt"/>
                <a:ea typeface="+mn-ea"/>
                <a:cs typeface="+mn-cs"/>
                <a:sym typeface="Calibri"/>
              </a:defRPr>
            </a:lvl4pPr>
            <a:lvl5pPr marL="1139470" indent="-189912" defTabSz="474778">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2" name="Text Placeholder 3"/>
          <p:cNvSpPr>
            <a:spLocks noGrp="1"/>
          </p:cNvSpPr>
          <p:nvPr>
            <p:ph type="body" sz="quarter" idx="21"/>
          </p:nvPr>
        </p:nvSpPr>
        <p:spPr>
          <a:xfrm>
            <a:off x="629841" y="2057400"/>
            <a:ext cx="2949182" cy="3811588"/>
          </a:xfrm>
          <a:prstGeom prst="rect">
            <a:avLst/>
          </a:prstGeom>
        </p:spPr>
        <p:txBody>
          <a:bodyPr/>
          <a:lstStyle/>
          <a:p>
            <a:endParaRPr/>
          </a:p>
        </p:txBody>
      </p:sp>
      <p:sp>
        <p:nvSpPr>
          <p:cNvPr id="34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00162252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5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51" name="Picture Placeholder 2"/>
          <p:cNvSpPr>
            <a:spLocks noGrp="1"/>
          </p:cNvSpPr>
          <p:nvPr>
            <p:ph type="pic" sz="half" idx="21"/>
          </p:nvPr>
        </p:nvSpPr>
        <p:spPr>
          <a:xfrm>
            <a:off x="3887394" y="987427"/>
            <a:ext cx="4629154" cy="4873627"/>
          </a:xfrm>
          <a:prstGeom prst="rect">
            <a:avLst/>
          </a:prstGeom>
        </p:spPr>
        <p:txBody>
          <a:bodyPr lIns="91439" tIns="45719" rIns="91439" bIns="45719">
            <a:noAutofit/>
          </a:bodyPr>
          <a:lstStyle/>
          <a:p>
            <a:endParaRPr dirty="0"/>
          </a:p>
        </p:txBody>
      </p:sp>
      <p:sp>
        <p:nvSpPr>
          <p:cNvPr id="352" name="Body Level One…"/>
          <p:cNvSpPr txBox="1">
            <a:spLocks noGrp="1"/>
          </p:cNvSpPr>
          <p:nvPr>
            <p:ph type="body" sz="quarter" idx="1"/>
          </p:nvPr>
        </p:nvSpPr>
        <p:spPr>
          <a:xfrm>
            <a:off x="629841" y="2057400"/>
            <a:ext cx="2949180" cy="3811588"/>
          </a:xfrm>
          <a:prstGeom prst="rect">
            <a:avLst/>
          </a:prstGeom>
        </p:spPr>
        <p:txBody>
          <a:bodyPr/>
          <a:lstStyle>
            <a:lvl1pPr marL="0" indent="0" defTabSz="474778">
              <a:lnSpc>
                <a:spcPct val="90000"/>
              </a:lnSpc>
              <a:spcBef>
                <a:spcPts val="450"/>
              </a:spcBef>
              <a:buSzTx/>
              <a:buFontTx/>
              <a:buNone/>
              <a:defRPr sz="788">
                <a:latin typeface="+mn-lt"/>
                <a:ea typeface="+mn-ea"/>
                <a:cs typeface="+mn-cs"/>
                <a:sym typeface="Calibri"/>
              </a:defRPr>
            </a:lvl1pPr>
            <a:lvl2pPr marL="0" indent="0" defTabSz="474778">
              <a:lnSpc>
                <a:spcPct val="90000"/>
              </a:lnSpc>
              <a:spcBef>
                <a:spcPts val="450"/>
              </a:spcBef>
              <a:buSzTx/>
              <a:buFontTx/>
              <a:buNone/>
              <a:defRPr sz="788">
                <a:latin typeface="+mn-lt"/>
                <a:ea typeface="+mn-ea"/>
                <a:cs typeface="+mn-cs"/>
                <a:sym typeface="Calibri"/>
              </a:defRPr>
            </a:lvl2pPr>
            <a:lvl3pPr marL="0" indent="0" defTabSz="474778">
              <a:lnSpc>
                <a:spcPct val="90000"/>
              </a:lnSpc>
              <a:spcBef>
                <a:spcPts val="450"/>
              </a:spcBef>
              <a:buSzTx/>
              <a:buFontTx/>
              <a:buNone/>
              <a:defRPr sz="788">
                <a:latin typeface="+mn-lt"/>
                <a:ea typeface="+mn-ea"/>
                <a:cs typeface="+mn-cs"/>
                <a:sym typeface="Calibri"/>
              </a:defRPr>
            </a:lvl3pPr>
            <a:lvl4pPr marL="0" indent="0" defTabSz="474778">
              <a:lnSpc>
                <a:spcPct val="90000"/>
              </a:lnSpc>
              <a:spcBef>
                <a:spcPts val="450"/>
              </a:spcBef>
              <a:buSzTx/>
              <a:buFontTx/>
              <a:buNone/>
              <a:defRPr sz="788">
                <a:latin typeface="+mn-lt"/>
                <a:ea typeface="+mn-ea"/>
                <a:cs typeface="+mn-cs"/>
                <a:sym typeface="Calibri"/>
              </a:defRPr>
            </a:lvl4pPr>
            <a:lvl5pPr marL="0" indent="0" defTabSz="474778">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4964863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360"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61" name="TextBox 1"/>
          <p:cNvSpPr txBox="1"/>
          <p:nvPr/>
        </p:nvSpPr>
        <p:spPr>
          <a:xfrm>
            <a:off x="7352869" y="6382871"/>
            <a:ext cx="1308212"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atin typeface="Arial"/>
                <a:ea typeface="Arial"/>
                <a:cs typeface="Arial"/>
                <a:sym typeface="Arial"/>
              </a:defRPr>
            </a:lvl1pPr>
          </a:lstStyle>
          <a:p>
            <a:r>
              <a:rPr sz="788" dirty="0"/>
              <a:t>Commercial in confidence</a:t>
            </a:r>
          </a:p>
        </p:txBody>
      </p:sp>
      <p:sp>
        <p:nvSpPr>
          <p:cNvPr id="362" name="Title Text"/>
          <p:cNvSpPr txBox="1">
            <a:spLocks noGrp="1"/>
          </p:cNvSpPr>
          <p:nvPr>
            <p:ph type="title"/>
          </p:nvPr>
        </p:nvSpPr>
        <p:spPr>
          <a:xfrm>
            <a:off x="286492" y="244248"/>
            <a:ext cx="8501900" cy="944057"/>
          </a:xfrm>
          <a:prstGeom prst="rect">
            <a:avLst/>
          </a:prstGeom>
        </p:spPr>
        <p:txBody>
          <a:bodyPr lIns="45718" tIns="45718" rIns="45718" bIns="45718" anchor="t"/>
          <a:lstStyle>
            <a:lvl1pPr defTabSz="457205"/>
          </a:lstStyle>
          <a:p>
            <a:r>
              <a:t>Title Text</a:t>
            </a:r>
          </a:p>
        </p:txBody>
      </p:sp>
      <p:sp>
        <p:nvSpPr>
          <p:cNvPr id="363" name="Body Level One…"/>
          <p:cNvSpPr txBox="1">
            <a:spLocks noGrp="1"/>
          </p:cNvSpPr>
          <p:nvPr>
            <p:ph type="body" idx="1"/>
          </p:nvPr>
        </p:nvSpPr>
        <p:spPr>
          <a:xfrm>
            <a:off x="286491" y="1383685"/>
            <a:ext cx="8501910" cy="3596306"/>
          </a:xfrm>
          <a:prstGeom prst="rect">
            <a:avLst/>
          </a:prstGeom>
        </p:spPr>
        <p:txBody>
          <a:bodyPr lIns="45718" tIns="45718" rIns="45718" bIns="45718"/>
          <a:lstStyle>
            <a:lvl1pPr marL="342903" indent="-342903" defTabSz="457205">
              <a:buSzTx/>
              <a:buFontTx/>
              <a:buNone/>
              <a:defRPr sz="2363" b="1">
                <a:solidFill>
                  <a:srgbClr val="006633"/>
                </a:solidFill>
              </a:defRPr>
            </a:lvl1pPr>
            <a:lvl2pPr marL="342903" indent="-342903" defTabSz="457205">
              <a:buSzTx/>
              <a:buFontTx/>
              <a:buNone/>
              <a:defRPr sz="2363" b="1">
                <a:solidFill>
                  <a:srgbClr val="006633"/>
                </a:solidFill>
              </a:defRPr>
            </a:lvl2pPr>
            <a:lvl3pPr marL="263527" indent="-263527" defTabSz="457205">
              <a:buFontTx/>
              <a:buChar char="▪"/>
              <a:defRPr sz="2363" b="1">
                <a:solidFill>
                  <a:srgbClr val="006633"/>
                </a:solidFill>
              </a:defRPr>
            </a:lvl3pPr>
            <a:lvl4pPr marL="536581" indent="-273053" defTabSz="457205">
              <a:buFontTx/>
              <a:defRPr sz="2363" b="1">
                <a:solidFill>
                  <a:srgbClr val="006633"/>
                </a:solidFill>
              </a:defRPr>
            </a:lvl4pPr>
            <a:lvl5pPr marL="2103146" indent="-274323" defTabSz="457205">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93061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71"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73"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74" name="Body Level One…"/>
          <p:cNvSpPr txBox="1">
            <a:spLocks noGrp="1"/>
          </p:cNvSpPr>
          <p:nvPr>
            <p:ph type="body" idx="1"/>
          </p:nvPr>
        </p:nvSpPr>
        <p:spPr>
          <a:xfrm>
            <a:off x="457200" y="1600200"/>
            <a:ext cx="8229600" cy="4525964"/>
          </a:xfrm>
          <a:prstGeom prst="rect">
            <a:avLst/>
          </a:prstGeom>
        </p:spPr>
        <p:txBody>
          <a:bodyPr lIns="45718" tIns="45718" rIns="45718" bIns="45718"/>
          <a:lstStyle>
            <a:lvl1pPr marL="342903" indent="-342903" defTabSz="457205">
              <a:spcBef>
                <a:spcPts val="619"/>
              </a:spcBef>
            </a:lvl1pPr>
            <a:lvl2pPr marL="790584" indent="-333378" defTabSz="457205">
              <a:spcBef>
                <a:spcPts val="619"/>
              </a:spcBef>
            </a:lvl2pPr>
            <a:lvl3pPr marL="1181114" indent="-266703" defTabSz="457205">
              <a:spcBef>
                <a:spcPts val="619"/>
              </a:spcBef>
            </a:lvl3pPr>
            <a:lvl4pPr marL="1658836" indent="-287219" defTabSz="457205">
              <a:spcBef>
                <a:spcPts val="619"/>
              </a:spcBef>
            </a:lvl4pPr>
            <a:lvl5pPr marL="2148866" indent="-320043" defTabSz="457205">
              <a:spcBef>
                <a:spcPts val="619"/>
              </a:spcBef>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0711722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4_Title and Chart">
    <p:spTree>
      <p:nvGrpSpPr>
        <p:cNvPr id="1" name=""/>
        <p:cNvGrpSpPr/>
        <p:nvPr/>
      </p:nvGrpSpPr>
      <p:grpSpPr>
        <a:xfrm>
          <a:off x="0" y="0"/>
          <a:ext cx="0" cy="0"/>
          <a:chOff x="0" y="0"/>
          <a:chExt cx="0" cy="0"/>
        </a:xfrm>
      </p:grpSpPr>
      <p:pic>
        <p:nvPicPr>
          <p:cNvPr id="38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8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8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290491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4_Title and Table">
    <p:spTree>
      <p:nvGrpSpPr>
        <p:cNvPr id="1" name=""/>
        <p:cNvGrpSpPr/>
        <p:nvPr/>
      </p:nvGrpSpPr>
      <p:grpSpPr>
        <a:xfrm>
          <a:off x="0" y="0"/>
          <a:ext cx="0" cy="0"/>
          <a:chOff x="0" y="0"/>
          <a:chExt cx="0" cy="0"/>
        </a:xfrm>
      </p:grpSpPr>
      <p:pic>
        <p:nvPicPr>
          <p:cNvPr id="39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9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9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2777839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12" name="Body Level One…"/>
          <p:cNvSpPr txBox="1">
            <a:spLocks noGrp="1"/>
          </p:cNvSpPr>
          <p:nvPr>
            <p:ph type="body" idx="1"/>
          </p:nvPr>
        </p:nvSpPr>
        <p:spPr>
          <a:xfrm>
            <a:off x="628650" y="1825624"/>
            <a:ext cx="78867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10344354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623888" y="1709739"/>
            <a:ext cx="7886701" cy="2852738"/>
          </a:xfrm>
          <a:prstGeom prst="rect">
            <a:avLst/>
          </a:prstGeom>
        </p:spPr>
        <p:txBody>
          <a:bodyPr lIns="45718" tIns="45718" rIns="45718" bIns="45718" anchor="b"/>
          <a:lstStyle>
            <a:lvl1pPr defTabSz="914410">
              <a:lnSpc>
                <a:spcPct val="90000"/>
              </a:lnSpc>
              <a:defRPr sz="5963" b="0">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623888" y="4589464"/>
            <a:ext cx="7886701" cy="1500188"/>
          </a:xfrm>
          <a:prstGeom prst="rect">
            <a:avLst/>
          </a:prstGeom>
        </p:spPr>
        <p:txBody>
          <a:bodyPr lIns="45718" tIns="45718" rIns="45718" bIns="45718"/>
          <a:lstStyle>
            <a:lvl1pPr marL="0" indent="0" defTabSz="914410">
              <a:lnSpc>
                <a:spcPct val="90000"/>
              </a:lnSpc>
              <a:spcBef>
                <a:spcPts val="956"/>
              </a:spcBef>
              <a:buSzTx/>
              <a:buFontTx/>
              <a:buNone/>
              <a:defRPr sz="2363">
                <a:latin typeface="+mn-lt"/>
                <a:ea typeface="+mn-ea"/>
                <a:cs typeface="+mn-cs"/>
                <a:sym typeface="Calibri"/>
              </a:defRPr>
            </a:lvl1pPr>
            <a:lvl2pPr marL="0" indent="0" defTabSz="914410">
              <a:lnSpc>
                <a:spcPct val="90000"/>
              </a:lnSpc>
              <a:spcBef>
                <a:spcPts val="956"/>
              </a:spcBef>
              <a:buSzTx/>
              <a:buFontTx/>
              <a:buNone/>
              <a:defRPr sz="2363">
                <a:latin typeface="+mn-lt"/>
                <a:ea typeface="+mn-ea"/>
                <a:cs typeface="+mn-cs"/>
                <a:sym typeface="Calibri"/>
              </a:defRPr>
            </a:lvl2pPr>
            <a:lvl3pPr marL="0" indent="0" defTabSz="914410">
              <a:lnSpc>
                <a:spcPct val="90000"/>
              </a:lnSpc>
              <a:spcBef>
                <a:spcPts val="956"/>
              </a:spcBef>
              <a:buSzTx/>
              <a:buFontTx/>
              <a:buNone/>
              <a:defRPr sz="2363">
                <a:latin typeface="+mn-lt"/>
                <a:ea typeface="+mn-ea"/>
                <a:cs typeface="+mn-cs"/>
                <a:sym typeface="Calibri"/>
              </a:defRPr>
            </a:lvl3pPr>
            <a:lvl4pPr marL="0" indent="0" defTabSz="914410">
              <a:lnSpc>
                <a:spcPct val="90000"/>
              </a:lnSpc>
              <a:spcBef>
                <a:spcPts val="956"/>
              </a:spcBef>
              <a:buSzTx/>
              <a:buFontTx/>
              <a:buNone/>
              <a:defRPr sz="2363">
                <a:latin typeface="+mn-lt"/>
                <a:ea typeface="+mn-ea"/>
                <a:cs typeface="+mn-cs"/>
                <a:sym typeface="Calibri"/>
              </a:defRPr>
            </a:lvl4pPr>
            <a:lvl5pPr marL="0" indent="0" defTabSz="914410">
              <a:lnSpc>
                <a:spcPct val="90000"/>
              </a:lnSpc>
              <a:spcBef>
                <a:spcPts val="956"/>
              </a:spcBef>
              <a:buSzTx/>
              <a:buFontTx/>
              <a:buNone/>
              <a:defRPr sz="2363">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24417381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628650" y="1825624"/>
            <a:ext cx="38862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35855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629841" y="365127"/>
            <a:ext cx="7886701"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629841" y="1681163"/>
            <a:ext cx="3868342" cy="823913"/>
          </a:xfrm>
          <a:prstGeom prst="rect">
            <a:avLst/>
          </a:prstGeom>
        </p:spPr>
        <p:txBody>
          <a:bodyPr lIns="45718" tIns="45718" rIns="45718" bIns="45718" anchor="b"/>
          <a:lstStyle>
            <a:lvl1pPr marL="0" indent="0" defTabSz="914410">
              <a:lnSpc>
                <a:spcPct val="90000"/>
              </a:lnSpc>
              <a:spcBef>
                <a:spcPts val="956"/>
              </a:spcBef>
              <a:buSzTx/>
              <a:buFontTx/>
              <a:buNone/>
              <a:defRPr sz="2363" b="1">
                <a:latin typeface="+mn-lt"/>
                <a:ea typeface="+mn-ea"/>
                <a:cs typeface="+mn-cs"/>
                <a:sym typeface="Calibri"/>
              </a:defRPr>
            </a:lvl1pPr>
            <a:lvl2pPr marL="0" indent="0" defTabSz="914410">
              <a:lnSpc>
                <a:spcPct val="90000"/>
              </a:lnSpc>
              <a:spcBef>
                <a:spcPts val="956"/>
              </a:spcBef>
              <a:buSzTx/>
              <a:buFontTx/>
              <a:buNone/>
              <a:defRPr sz="2363" b="1">
                <a:latin typeface="+mn-lt"/>
                <a:ea typeface="+mn-ea"/>
                <a:cs typeface="+mn-cs"/>
                <a:sym typeface="Calibri"/>
              </a:defRPr>
            </a:lvl2pPr>
            <a:lvl3pPr marL="0" indent="0" defTabSz="914410">
              <a:lnSpc>
                <a:spcPct val="90000"/>
              </a:lnSpc>
              <a:spcBef>
                <a:spcPts val="956"/>
              </a:spcBef>
              <a:buSzTx/>
              <a:buFontTx/>
              <a:buNone/>
              <a:defRPr sz="2363" b="1">
                <a:latin typeface="+mn-lt"/>
                <a:ea typeface="+mn-ea"/>
                <a:cs typeface="+mn-cs"/>
                <a:sym typeface="Calibri"/>
              </a:defRPr>
            </a:lvl3pPr>
            <a:lvl4pPr marL="0" indent="0" defTabSz="914410">
              <a:lnSpc>
                <a:spcPct val="90000"/>
              </a:lnSpc>
              <a:spcBef>
                <a:spcPts val="956"/>
              </a:spcBef>
              <a:buSzTx/>
              <a:buFontTx/>
              <a:buNone/>
              <a:defRPr sz="2363" b="1">
                <a:latin typeface="+mn-lt"/>
                <a:ea typeface="+mn-ea"/>
                <a:cs typeface="+mn-cs"/>
                <a:sym typeface="Calibri"/>
              </a:defRPr>
            </a:lvl4pPr>
            <a:lvl5pPr marL="0" indent="0" defTabSz="914410">
              <a:lnSpc>
                <a:spcPct val="90000"/>
              </a:lnSpc>
              <a:spcBef>
                <a:spcPts val="956"/>
              </a:spcBef>
              <a:buSzTx/>
              <a:buFontTx/>
              <a:buNone/>
              <a:defRPr sz="2363"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Text Placeholder 4"/>
          <p:cNvSpPr>
            <a:spLocks noGrp="1"/>
          </p:cNvSpPr>
          <p:nvPr>
            <p:ph type="body" sz="quarter" idx="21"/>
          </p:nvPr>
        </p:nvSpPr>
        <p:spPr>
          <a:xfrm>
            <a:off x="4629150" y="1681163"/>
            <a:ext cx="3887391" cy="823913"/>
          </a:xfrm>
          <a:prstGeom prst="rect">
            <a:avLst/>
          </a:prstGeom>
        </p:spPr>
        <p:txBody>
          <a:bodyPr lIns="45718" tIns="45718" rIns="45718" bIns="45718" anchor="b"/>
          <a:lstStyle/>
          <a:p>
            <a:endParaRPr/>
          </a:p>
        </p:txBody>
      </p:sp>
      <p:sp>
        <p:nvSpPr>
          <p:cNvPr id="44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0116249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622808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49"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7226440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45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21566235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64" name="Body Level One…"/>
          <p:cNvSpPr txBox="1">
            <a:spLocks noGrp="1"/>
          </p:cNvSpPr>
          <p:nvPr>
            <p:ph type="body" sz="half" idx="1"/>
          </p:nvPr>
        </p:nvSpPr>
        <p:spPr>
          <a:xfrm>
            <a:off x="3887390" y="987427"/>
            <a:ext cx="4629151" cy="4873626"/>
          </a:xfrm>
          <a:prstGeom prst="rect">
            <a:avLst/>
          </a:prstGeom>
        </p:spPr>
        <p:txBody>
          <a:bodyPr lIns="45718" tIns="45718" rIns="45718" bIns="45718"/>
          <a:lstStyle>
            <a:lvl1pPr marL="228602" indent="-228602" defTabSz="914410">
              <a:lnSpc>
                <a:spcPct val="90000"/>
              </a:lnSpc>
              <a:spcBef>
                <a:spcPts val="956"/>
              </a:spcBef>
              <a:defRPr sz="3150">
                <a:latin typeface="+mn-lt"/>
                <a:ea typeface="+mn-ea"/>
                <a:cs typeface="+mn-cs"/>
                <a:sym typeface="Calibri"/>
              </a:defRPr>
            </a:lvl1pPr>
            <a:lvl2pPr marL="718466" indent="-261259" defTabSz="914410">
              <a:lnSpc>
                <a:spcPct val="90000"/>
              </a:lnSpc>
              <a:spcBef>
                <a:spcPts val="956"/>
              </a:spcBef>
              <a:buChar char="•"/>
              <a:defRPr sz="3150">
                <a:latin typeface="+mn-lt"/>
                <a:ea typeface="+mn-ea"/>
                <a:cs typeface="+mn-cs"/>
                <a:sym typeface="Calibri"/>
              </a:defRPr>
            </a:lvl2pPr>
            <a:lvl3pPr marL="1219215" indent="-304803" defTabSz="914410">
              <a:lnSpc>
                <a:spcPct val="90000"/>
              </a:lnSpc>
              <a:spcBef>
                <a:spcPts val="956"/>
              </a:spcBef>
              <a:defRPr sz="3150">
                <a:latin typeface="+mn-lt"/>
                <a:ea typeface="+mn-ea"/>
                <a:cs typeface="+mn-cs"/>
                <a:sym typeface="Calibri"/>
              </a:defRPr>
            </a:lvl3pPr>
            <a:lvl4pPr marL="1737381" indent="-365764" defTabSz="914410">
              <a:lnSpc>
                <a:spcPct val="90000"/>
              </a:lnSpc>
              <a:spcBef>
                <a:spcPts val="956"/>
              </a:spcBef>
              <a:buChar char="•"/>
              <a:defRPr sz="3150">
                <a:latin typeface="+mn-lt"/>
                <a:ea typeface="+mn-ea"/>
                <a:cs typeface="+mn-cs"/>
                <a:sym typeface="Calibri"/>
              </a:defRPr>
            </a:lvl4pPr>
            <a:lvl5pPr marL="2194586" indent="-365764" defTabSz="914410">
              <a:lnSpc>
                <a:spcPct val="90000"/>
              </a:lnSpc>
              <a:spcBef>
                <a:spcPts val="956"/>
              </a:spcBef>
              <a:buChar char="•"/>
              <a:defRPr sz="31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Text Placeholder 3"/>
          <p:cNvSpPr>
            <a:spLocks noGrp="1"/>
          </p:cNvSpPr>
          <p:nvPr>
            <p:ph type="body" sz="quarter" idx="21"/>
          </p:nvPr>
        </p:nvSpPr>
        <p:spPr>
          <a:xfrm>
            <a:off x="629840" y="2057400"/>
            <a:ext cx="2949180" cy="3811588"/>
          </a:xfrm>
          <a:prstGeom prst="rect">
            <a:avLst/>
          </a:prstGeom>
        </p:spPr>
        <p:txBody>
          <a:bodyPr lIns="45718" tIns="45718" rIns="45718" bIns="45718"/>
          <a:lstStyle/>
          <a:p>
            <a:endParaRPr/>
          </a:p>
        </p:txBody>
      </p:sp>
      <p:sp>
        <p:nvSpPr>
          <p:cNvPr id="46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45974077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47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74" name="Picture Placeholder 2"/>
          <p:cNvSpPr>
            <a:spLocks noGrp="1"/>
          </p:cNvSpPr>
          <p:nvPr>
            <p:ph type="pic" sz="half" idx="21"/>
          </p:nvPr>
        </p:nvSpPr>
        <p:spPr>
          <a:xfrm>
            <a:off x="3887390" y="987427"/>
            <a:ext cx="4629151" cy="4873626"/>
          </a:xfrm>
          <a:prstGeom prst="rect">
            <a:avLst/>
          </a:prstGeom>
        </p:spPr>
        <p:txBody>
          <a:bodyPr lIns="91439" tIns="45719" rIns="91439" bIns="45719">
            <a:noAutofit/>
          </a:bodyPr>
          <a:lstStyle/>
          <a:p>
            <a:endParaRPr dirty="0"/>
          </a:p>
        </p:txBody>
      </p:sp>
      <p:sp>
        <p:nvSpPr>
          <p:cNvPr id="475" name="Body Level One…"/>
          <p:cNvSpPr txBox="1">
            <a:spLocks noGrp="1"/>
          </p:cNvSpPr>
          <p:nvPr>
            <p:ph type="body" sz="quarter" idx="1"/>
          </p:nvPr>
        </p:nvSpPr>
        <p:spPr>
          <a:xfrm>
            <a:off x="629841" y="2057400"/>
            <a:ext cx="2949179" cy="3811588"/>
          </a:xfrm>
          <a:prstGeom prst="rect">
            <a:avLst/>
          </a:prstGeom>
        </p:spPr>
        <p:txBody>
          <a:bodyPr lIns="45718" tIns="45718" rIns="45718" bIns="45718"/>
          <a:lstStyle>
            <a:lvl1pPr marL="0" indent="0" defTabSz="914410">
              <a:lnSpc>
                <a:spcPct val="90000"/>
              </a:lnSpc>
              <a:spcBef>
                <a:spcPts val="956"/>
              </a:spcBef>
              <a:buSzTx/>
              <a:buFontTx/>
              <a:buNone/>
              <a:defRPr sz="1575">
                <a:latin typeface="+mn-lt"/>
                <a:ea typeface="+mn-ea"/>
                <a:cs typeface="+mn-cs"/>
                <a:sym typeface="Calibri"/>
              </a:defRPr>
            </a:lvl1pPr>
            <a:lvl2pPr marL="0" indent="0" defTabSz="914410">
              <a:lnSpc>
                <a:spcPct val="90000"/>
              </a:lnSpc>
              <a:spcBef>
                <a:spcPts val="956"/>
              </a:spcBef>
              <a:buSzTx/>
              <a:buFontTx/>
              <a:buNone/>
              <a:defRPr sz="1575">
                <a:latin typeface="+mn-lt"/>
                <a:ea typeface="+mn-ea"/>
                <a:cs typeface="+mn-cs"/>
                <a:sym typeface="Calibri"/>
              </a:defRPr>
            </a:lvl2pPr>
            <a:lvl3pPr marL="0" indent="0" defTabSz="914410">
              <a:lnSpc>
                <a:spcPct val="90000"/>
              </a:lnSpc>
              <a:spcBef>
                <a:spcPts val="956"/>
              </a:spcBef>
              <a:buSzTx/>
              <a:buFontTx/>
              <a:buNone/>
              <a:defRPr sz="1575">
                <a:latin typeface="+mn-lt"/>
                <a:ea typeface="+mn-ea"/>
                <a:cs typeface="+mn-cs"/>
                <a:sym typeface="Calibri"/>
              </a:defRPr>
            </a:lvl3pPr>
            <a:lvl4pPr marL="0" indent="0" defTabSz="914410">
              <a:lnSpc>
                <a:spcPct val="90000"/>
              </a:lnSpc>
              <a:spcBef>
                <a:spcPts val="956"/>
              </a:spcBef>
              <a:buSzTx/>
              <a:buFontTx/>
              <a:buNone/>
              <a:defRPr sz="1575">
                <a:latin typeface="+mn-lt"/>
                <a:ea typeface="+mn-ea"/>
                <a:cs typeface="+mn-cs"/>
                <a:sym typeface="Calibri"/>
              </a:defRPr>
            </a:lvl4pPr>
            <a:lvl5pPr marL="0" indent="0" defTabSz="914410">
              <a:lnSpc>
                <a:spcPct val="90000"/>
              </a:lnSpc>
              <a:spcBef>
                <a:spcPts val="956"/>
              </a:spcBef>
              <a:buSzTx/>
              <a:buFontTx/>
              <a:buNone/>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52362772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3789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437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4106885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2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9142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27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9477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1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theme" Target="../theme/theme4.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2363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46"/>
          <a:stretch>
            <a:fillRect/>
          </a:stretch>
        </p:blipFill>
        <p:spPr>
          <a:xfrm>
            <a:off x="321584" y="5836087"/>
            <a:ext cx="1825627" cy="747278"/>
          </a:xfrm>
          <a:prstGeom prst="rect">
            <a:avLst/>
          </a:prstGeom>
          <a:ln w="12700">
            <a:miter lim="400000"/>
          </a:ln>
        </p:spPr>
      </p:pic>
      <p:sp>
        <p:nvSpPr>
          <p:cNvPr id="3" name="TextBox 1"/>
          <p:cNvSpPr txBox="1"/>
          <p:nvPr/>
        </p:nvSpPr>
        <p:spPr>
          <a:xfrm>
            <a:off x="7392875" y="6382871"/>
            <a:ext cx="1228208"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vl1pPr>
          </a:lstStyle>
          <a:p>
            <a:r>
              <a:rPr sz="788" dirty="0"/>
              <a:t>Commercial in confidence</a:t>
            </a:r>
          </a:p>
        </p:txBody>
      </p:sp>
      <p:sp>
        <p:nvSpPr>
          <p:cNvPr id="4" name="Title Text"/>
          <p:cNvSpPr txBox="1">
            <a:spLocks noGrp="1"/>
          </p:cNvSpPr>
          <p:nvPr>
            <p:ph type="title"/>
          </p:nvPr>
        </p:nvSpPr>
        <p:spPr>
          <a:xfrm>
            <a:off x="403224" y="0"/>
            <a:ext cx="82296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351723"/>
            <a:ext cx="8229600" cy="477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76526" y="6219328"/>
            <a:ext cx="276675" cy="274045"/>
          </a:xfrm>
          <a:prstGeom prst="rect">
            <a:avLst/>
          </a:prstGeom>
          <a:ln w="12700">
            <a:miter lim="400000"/>
          </a:ln>
        </p:spPr>
        <p:txBody>
          <a:bodyPr wrap="none" lIns="45718" tIns="45718" rIns="45718" bIns="45718" anchor="ctr">
            <a:spAutoFit/>
          </a:bodyPr>
          <a:lstStyle>
            <a:lvl1pPr algn="r">
              <a:defRPr sz="1181"/>
            </a:lvl1pPr>
          </a:lstStyle>
          <a:p>
            <a:fld id="{86CB4B4D-7CA3-9044-876B-883B54F8677D}" type="slidenum">
              <a:t>‹#›</a:t>
            </a:fld>
            <a:endParaRPr dirty="0"/>
          </a:p>
        </p:txBody>
      </p:sp>
    </p:spTree>
    <p:extLst>
      <p:ext uri="{BB962C8B-B14F-4D97-AF65-F5344CB8AC3E}">
        <p14:creationId xmlns:p14="http://schemas.microsoft.com/office/powerpoint/2010/main" val="22273199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Lst>
  <p:transition spd="med"/>
  <p:txStyles>
    <p:titleStyle>
      <a:lvl1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p:titleStyle>
    <p:bodyStyle>
      <a:lvl1pPr marL="342894" marR="0" indent="-3428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65" marR="0" indent="-33337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084" marR="0" indent="-2666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62524" marR="0" indent="-29094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13"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p:bodyStyle>
    <p:otherStyle>
      <a:lvl1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1pPr>
      <a:lvl2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2pPr>
      <a:lvl3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3pPr>
      <a:lvl4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4pPr>
      <a:lvl5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5pPr>
      <a:lvl6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6pPr>
      <a:lvl7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7pPr>
      <a:lvl8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8pPr>
      <a:lvl9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6508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hyperlink" Target="https://committees.parliament.uk/publications/40932/documents/199432/default/" TargetMode="Externa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hyperlink" Target="https://www.legislation.gov.uk/uksi/2015/192/contents/made" TargetMode="Externa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hyperlink" Target="https://www.psaa.co.uk/appointing-auditors-and-fees/psaa-fee-variation-process/" TargetMode="Externa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3"/>
          <p:cNvSpPr txBox="1">
            <a:spLocks noGrp="1"/>
          </p:cNvSpPr>
          <p:nvPr>
            <p:ph type="title"/>
          </p:nvPr>
        </p:nvSpPr>
        <p:spPr>
          <a:xfrm>
            <a:off x="435455" y="302264"/>
            <a:ext cx="8548690" cy="944565"/>
          </a:xfrm>
          <a:prstGeom prst="rect">
            <a:avLst/>
          </a:prstGeom>
        </p:spPr>
        <p:txBody>
          <a:bodyPr anchor="ctr"/>
          <a:lstStyle/>
          <a:p>
            <a:pPr>
              <a:defRPr sz="3600" u="none"/>
            </a:pPr>
            <a:r>
              <a:rPr lang="en-GB" dirty="0"/>
              <a:t>PSAA WEBINAR</a:t>
            </a:r>
          </a:p>
        </p:txBody>
      </p:sp>
      <p:sp>
        <p:nvSpPr>
          <p:cNvPr id="486" name="Subtitle 4"/>
          <p:cNvSpPr txBox="1">
            <a:spLocks noGrp="1"/>
          </p:cNvSpPr>
          <p:nvPr>
            <p:ph type="body" idx="1"/>
          </p:nvPr>
        </p:nvSpPr>
        <p:spPr>
          <a:xfrm>
            <a:off x="435455" y="1910775"/>
            <a:ext cx="8075106" cy="2946451"/>
          </a:xfrm>
          <a:prstGeom prst="rect">
            <a:avLst/>
          </a:prstGeom>
        </p:spPr>
        <p:txBody>
          <a:bodyPr/>
          <a:lstStyle/>
          <a:p>
            <a:r>
              <a:rPr lang="en-GB" sz="3200" dirty="0"/>
              <a:t>2023/24 Fee Scale Consultation </a:t>
            </a:r>
            <a:endParaRPr lang="en-GB" sz="2250" dirty="0"/>
          </a:p>
          <a:p>
            <a:pPr>
              <a:spcBef>
                <a:spcPts val="900"/>
              </a:spcBef>
              <a:defRPr sz="4800"/>
            </a:pPr>
            <a:endParaRPr lang="en-GB" sz="2400" dirty="0"/>
          </a:p>
          <a:p>
            <a:pPr>
              <a:spcBef>
                <a:spcPts val="900"/>
              </a:spcBef>
              <a:defRPr sz="4800"/>
            </a:pPr>
            <a:r>
              <a:rPr lang="en-GB" sz="2400" dirty="0"/>
              <a:t>26 September 2023</a:t>
            </a:r>
          </a:p>
          <a:p>
            <a:pPr>
              <a:spcBef>
                <a:spcPts val="900"/>
              </a:spcBef>
              <a:defRPr sz="4800"/>
            </a:pPr>
            <a:endParaRPr lang="en-GB" sz="2400" dirty="0"/>
          </a:p>
          <a:p>
            <a:pPr>
              <a:spcBef>
                <a:spcPts val="900"/>
              </a:spcBef>
              <a:defRPr sz="4800"/>
            </a:pPr>
            <a:r>
              <a:rPr lang="en-GB" sz="2400" dirty="0"/>
              <a:t>PSAA Team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147725"/>
            <a:ext cx="8229601" cy="801513"/>
          </a:xfrm>
        </p:spPr>
        <p:txBody>
          <a:bodyPr>
            <a:normAutofit/>
          </a:bodyPr>
          <a:lstStyle/>
          <a:p>
            <a:r>
              <a:rPr lang="en-GB" sz="2400" dirty="0">
                <a:solidFill>
                  <a:srgbClr val="236995"/>
                </a:solidFill>
                <a:sym typeface="Helvetica"/>
              </a:rPr>
              <a:t>Outcome of the 2022 procurement</a:t>
            </a: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1" y="1576777"/>
            <a:ext cx="8355151" cy="3704445"/>
          </a:xfrm>
        </p:spPr>
        <p:txBody>
          <a:bodyPr>
            <a:normAutofit/>
          </a:bodyPr>
          <a:lstStyle/>
          <a:p>
            <a:pPr marL="57150" indent="0">
              <a:spcBef>
                <a:spcPts val="800"/>
              </a:spcBef>
              <a:buClr>
                <a:srgbClr val="236995"/>
              </a:buClr>
              <a:buNone/>
            </a:pPr>
            <a:r>
              <a:rPr lang="en-GB" sz="1800" b="1" kern="0" dirty="0">
                <a:solidFill>
                  <a:srgbClr val="236995"/>
                </a:solidFill>
                <a:uFill>
                  <a:solidFill>
                    <a:srgbClr val="000000"/>
                  </a:solidFill>
                </a:uFill>
              </a:rPr>
              <a:t>Introduction</a:t>
            </a:r>
            <a:endParaRPr lang="en-GB" sz="1800" dirty="0"/>
          </a:p>
          <a:p>
            <a:pPr marL="57150" indent="0">
              <a:spcBef>
                <a:spcPts val="800"/>
              </a:spcBef>
              <a:buClr>
                <a:srgbClr val="236995"/>
              </a:buClr>
              <a:buNone/>
            </a:pPr>
            <a:r>
              <a:rPr lang="en-GB" sz="1800" dirty="0"/>
              <a:t>The legislative framework and whole system design was based on an assumption of a plentiful supply of auditors and surplus capacity for the delivery of local audit work across the sector.</a:t>
            </a:r>
            <a:endParaRPr lang="en-GB" sz="1800" b="1" dirty="0">
              <a:solidFill>
                <a:srgbClr val="236995"/>
              </a:solidFill>
              <a:uFill>
                <a:solidFill>
                  <a:srgbClr val="000000"/>
                </a:solidFill>
              </a:uFill>
              <a:cs typeface="Arial" panose="020B0604020202020204" pitchFamily="34" charset="0"/>
            </a:endParaRPr>
          </a:p>
          <a:p>
            <a:pPr marL="57150" lvl="0" indent="0">
              <a:spcBef>
                <a:spcPts val="800"/>
              </a:spcBef>
              <a:buClr>
                <a:srgbClr val="236995"/>
              </a:buClr>
              <a:buNone/>
            </a:pPr>
            <a:endParaRPr lang="en-GB" sz="1800" b="1" kern="0" dirty="0">
              <a:solidFill>
                <a:srgbClr val="236995"/>
              </a:solidFill>
              <a:uFill>
                <a:solidFill>
                  <a:srgbClr val="000000"/>
                </a:solidFill>
              </a:uFill>
            </a:endParaRPr>
          </a:p>
          <a:p>
            <a:pPr marL="57150" lvl="0" indent="0">
              <a:spcBef>
                <a:spcPts val="800"/>
              </a:spcBef>
              <a:buClr>
                <a:srgbClr val="236995"/>
              </a:buClr>
              <a:buNone/>
            </a:pPr>
            <a:r>
              <a:rPr lang="en-GB" sz="1800" b="1" kern="0" dirty="0">
                <a:solidFill>
                  <a:srgbClr val="236995"/>
                </a:solidFill>
                <a:uFill>
                  <a:solidFill>
                    <a:srgbClr val="000000"/>
                  </a:solidFill>
                </a:uFill>
              </a:rPr>
              <a:t>2017 – local audit is in a steady state </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PSAA’s procurement attracts competitive bids. Successful bids are the main driver of the level of audit fees </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the successful bids were lower than the previous contracts, resulting in a 23% scale fee reduction </a:t>
            </a:r>
          </a:p>
          <a:p>
            <a:endParaRPr lang="en-GB" sz="1600" dirty="0"/>
          </a:p>
        </p:txBody>
      </p:sp>
      <p:sp>
        <p:nvSpPr>
          <p:cNvPr id="2" name="TextBox 1">
            <a:extLst>
              <a:ext uri="{FF2B5EF4-FFF2-40B4-BE49-F238E27FC236}">
                <a16:creationId xmlns:a16="http://schemas.microsoft.com/office/drawing/2014/main" id="{3AD43BE6-0F6E-0839-ACD4-DECBB21C7B78}"/>
              </a:ext>
            </a:extLst>
          </p:cNvPr>
          <p:cNvSpPr txBox="1"/>
          <p:nvPr/>
        </p:nvSpPr>
        <p:spPr>
          <a:xfrm>
            <a:off x="362720" y="855249"/>
            <a:ext cx="8418560" cy="502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lvl="0" indent="0">
              <a:spcBef>
                <a:spcPts val="800"/>
              </a:spcBef>
              <a:buClr>
                <a:srgbClr val="236995"/>
              </a:buClr>
              <a:buNone/>
            </a:pPr>
            <a:r>
              <a:rPr lang="en-GB" sz="2000" b="1" dirty="0">
                <a:solidFill>
                  <a:srgbClr val="236995"/>
                </a:solidFill>
                <a:uFill>
                  <a:solidFill>
                    <a:srgbClr val="000000"/>
                  </a:solidFill>
                </a:uFill>
                <a:cs typeface="Arial" panose="020B0604020202020204" pitchFamily="34" charset="0"/>
              </a:rPr>
              <a:t>Background</a:t>
            </a:r>
          </a:p>
        </p:txBody>
      </p:sp>
    </p:spTree>
    <p:extLst>
      <p:ext uri="{BB962C8B-B14F-4D97-AF65-F5344CB8AC3E}">
        <p14:creationId xmlns:p14="http://schemas.microsoft.com/office/powerpoint/2010/main" val="14232823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139018"/>
            <a:ext cx="8229601" cy="810222"/>
          </a:xfrm>
        </p:spPr>
        <p:txBody>
          <a:bodyPr>
            <a:normAutofit/>
          </a:bodyPr>
          <a:lstStyle/>
          <a:p>
            <a:r>
              <a:rPr lang="en-GB" sz="2400" dirty="0">
                <a:solidFill>
                  <a:srgbClr val="236995"/>
                </a:solidFill>
                <a:sym typeface="Helvetica"/>
              </a:rPr>
              <a:t>Outcome of the procurement (2)</a:t>
            </a: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36895" y="2325847"/>
            <a:ext cx="8310055" cy="2206305"/>
          </a:xfrm>
        </p:spPr>
        <p:txBody>
          <a:bodyPr>
            <a:normAutofit/>
          </a:bodyPr>
          <a:lstStyle/>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high-profile corporate failures</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multiple government reviews of audit with over 170 recommendations</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more demanding regulatory requirements, increasing the time and effort needed for audits</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audit suppliers become risk averse in response to the challenges</a:t>
            </a:r>
          </a:p>
          <a:p>
            <a:endParaRPr lang="en-GB" sz="1600" dirty="0"/>
          </a:p>
        </p:txBody>
      </p:sp>
      <p:sp>
        <p:nvSpPr>
          <p:cNvPr id="2" name="TextBox 1">
            <a:extLst>
              <a:ext uri="{FF2B5EF4-FFF2-40B4-BE49-F238E27FC236}">
                <a16:creationId xmlns:a16="http://schemas.microsoft.com/office/drawing/2014/main" id="{E85E1141-7868-5DC6-6055-AEB23F7AAD6B}"/>
              </a:ext>
            </a:extLst>
          </p:cNvPr>
          <p:cNvSpPr txBox="1"/>
          <p:nvPr/>
        </p:nvSpPr>
        <p:spPr>
          <a:xfrm>
            <a:off x="375579" y="1226188"/>
            <a:ext cx="8229601" cy="810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indent="0">
              <a:spcBef>
                <a:spcPts val="800"/>
              </a:spcBef>
              <a:buClr>
                <a:srgbClr val="236995"/>
              </a:buClr>
              <a:buNone/>
            </a:pPr>
            <a:r>
              <a:rPr lang="en-GB" sz="2000" b="1" kern="0" dirty="0">
                <a:solidFill>
                  <a:srgbClr val="236995"/>
                </a:solidFill>
                <a:uFill>
                  <a:solidFill>
                    <a:srgbClr val="000000"/>
                  </a:solidFill>
                </a:uFill>
              </a:rPr>
              <a:t>2018 – a very significant turning point for the audit industry, which is still ongoing</a:t>
            </a:r>
          </a:p>
        </p:txBody>
      </p:sp>
    </p:spTree>
    <p:extLst>
      <p:ext uri="{BB962C8B-B14F-4D97-AF65-F5344CB8AC3E}">
        <p14:creationId xmlns:p14="http://schemas.microsoft.com/office/powerpoint/2010/main" val="30042839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174491"/>
            <a:ext cx="8229601" cy="757970"/>
          </a:xfrm>
        </p:spPr>
        <p:txBody>
          <a:bodyPr>
            <a:normAutofit/>
          </a:bodyPr>
          <a:lstStyle/>
          <a:p>
            <a:r>
              <a:rPr lang="en-GB" sz="2400" dirty="0">
                <a:solidFill>
                  <a:srgbClr val="236995"/>
                </a:solidFill>
                <a:sym typeface="Helvetica"/>
              </a:rPr>
              <a:t>Outcome of the procurement (3)</a:t>
            </a: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97219" y="1807024"/>
            <a:ext cx="8368226" cy="3058592"/>
          </a:xfrm>
        </p:spPr>
        <p:txBody>
          <a:bodyPr>
            <a:normAutofit/>
          </a:bodyPr>
          <a:lstStyle/>
          <a:p>
            <a:pPr marL="342900" indent="-285750">
              <a:lnSpc>
                <a:spcPct val="120000"/>
              </a:lnSpc>
              <a:spcBef>
                <a:spcPts val="800"/>
              </a:spcBef>
              <a:spcAft>
                <a:spcPts val="600"/>
              </a:spcAft>
              <a:buClr>
                <a:srgbClr val="236995"/>
              </a:buClr>
              <a:buSzPct val="110000"/>
            </a:pPr>
            <a:r>
              <a:rPr lang="en-GB" sz="1800" dirty="0">
                <a:solidFill>
                  <a:schemeClr val="tx1"/>
                </a:solidFill>
                <a:uFill>
                  <a:solidFill>
                    <a:srgbClr val="000000"/>
                  </a:solidFill>
                </a:uFill>
              </a:rPr>
              <a:t>It was challenging to procure in a turbulent market, and it was extremely difficult to secure sufficient capacity for all the bodies that opted into our scheme</a:t>
            </a:r>
          </a:p>
          <a:p>
            <a:pPr marL="342900" indent="-285750">
              <a:lnSpc>
                <a:spcPct val="120000"/>
              </a:lnSpc>
              <a:spcBef>
                <a:spcPts val="800"/>
              </a:spcBef>
              <a:spcAft>
                <a:spcPts val="600"/>
              </a:spcAft>
              <a:buClr>
                <a:srgbClr val="236995"/>
              </a:buClr>
              <a:buSzPct val="110000"/>
            </a:pPr>
            <a:r>
              <a:rPr lang="en-GB" sz="1800" dirty="0">
                <a:solidFill>
                  <a:schemeClr val="tx1"/>
                </a:solidFill>
                <a:uFill>
                  <a:solidFill>
                    <a:srgbClr val="000000"/>
                  </a:solidFill>
                </a:uFill>
              </a:rPr>
              <a:t>Procurement environment:</a:t>
            </a:r>
          </a:p>
          <a:p>
            <a:pPr marL="742950" lvl="1" indent="-285750" defTabSz="457200" eaLnBrk="0" fontAlgn="base" hangingPunct="0">
              <a:lnSpc>
                <a:spcPct val="110000"/>
              </a:lnSpc>
              <a:spcBef>
                <a:spcPts val="200"/>
              </a:spcBef>
              <a:buClr>
                <a:srgbClr val="236995"/>
              </a:buClr>
              <a:buSzPct val="80000"/>
              <a:buFont typeface="Wingdings" panose="05000000000000000000" pitchFamily="2" charset="2"/>
              <a:buChar char="§"/>
              <a:tabLst>
                <a:tab pos="540385" algn="l"/>
              </a:tabLst>
            </a:pPr>
            <a:r>
              <a:rPr lang="en-GB" sz="1800" kern="1200" dirty="0">
                <a:latin typeface="Arial" panose="020B0604020202020204" pitchFamily="34" charset="0"/>
                <a:ea typeface="ＭＳ Ｐゴシック" charset="-128"/>
                <a:cs typeface="Arial" panose="020B0604020202020204" pitchFamily="34" charset="0"/>
              </a:rPr>
              <a:t>a troubled audit profession </a:t>
            </a:r>
          </a:p>
          <a:p>
            <a:pPr marL="742950" lvl="1" indent="-285750" defTabSz="457200" eaLnBrk="0" fontAlgn="base" hangingPunct="0">
              <a:lnSpc>
                <a:spcPct val="110000"/>
              </a:lnSpc>
              <a:spcBef>
                <a:spcPts val="200"/>
              </a:spcBef>
              <a:buClr>
                <a:srgbClr val="236995"/>
              </a:buClr>
              <a:buSzPct val="80000"/>
              <a:buFont typeface="Wingdings" panose="05000000000000000000" pitchFamily="2" charset="2"/>
              <a:buChar char="§"/>
              <a:tabLst>
                <a:tab pos="540385" algn="l"/>
              </a:tabLst>
            </a:pPr>
            <a:r>
              <a:rPr lang="en-GB" sz="1800" kern="1200" dirty="0">
                <a:latin typeface="Arial" panose="020B0604020202020204" pitchFamily="34" charset="0"/>
                <a:ea typeface="ＭＳ Ｐゴシック" charset="-128"/>
                <a:cs typeface="Arial" panose="020B0604020202020204" pitchFamily="34" charset="0"/>
              </a:rPr>
              <a:t>a local audit system facing unprecedented difficulties</a:t>
            </a:r>
          </a:p>
          <a:p>
            <a:pPr marL="742950" lvl="1" indent="-285750" defTabSz="457200" eaLnBrk="0" fontAlgn="base" hangingPunct="0">
              <a:lnSpc>
                <a:spcPct val="110000"/>
              </a:lnSpc>
              <a:spcBef>
                <a:spcPts val="200"/>
              </a:spcBef>
              <a:buClr>
                <a:srgbClr val="236995"/>
              </a:buClr>
              <a:buSzPct val="80000"/>
              <a:buFont typeface="Wingdings" panose="05000000000000000000" pitchFamily="2" charset="2"/>
              <a:buChar char="§"/>
              <a:tabLst>
                <a:tab pos="540385" algn="l"/>
              </a:tabLst>
            </a:pPr>
            <a:r>
              <a:rPr lang="en-GB" sz="1800" kern="1200" dirty="0">
                <a:latin typeface="Arial" panose="020B0604020202020204" pitchFamily="34" charset="0"/>
                <a:ea typeface="ＭＳ Ｐゴシック" charset="-128"/>
                <a:cs typeface="Arial" panose="020B0604020202020204" pitchFamily="34" charset="0"/>
              </a:rPr>
              <a:t>large volumes of delayed audit opinions </a:t>
            </a:r>
          </a:p>
          <a:p>
            <a:pPr marL="742950" lvl="1" indent="-285750" defTabSz="457200" eaLnBrk="0" fontAlgn="base" hangingPunct="0">
              <a:lnSpc>
                <a:spcPct val="110000"/>
              </a:lnSpc>
              <a:spcBef>
                <a:spcPts val="200"/>
              </a:spcBef>
              <a:buClr>
                <a:srgbClr val="236995"/>
              </a:buClr>
              <a:buSzPct val="80000"/>
              <a:buFont typeface="Wingdings" panose="05000000000000000000" pitchFamily="2" charset="2"/>
              <a:buChar char="§"/>
              <a:tabLst>
                <a:tab pos="540385" algn="l"/>
              </a:tabLst>
            </a:pPr>
            <a:r>
              <a:rPr lang="en-GB" sz="1800" kern="1200" dirty="0">
                <a:latin typeface="Arial" panose="020B0604020202020204" pitchFamily="34" charset="0"/>
                <a:ea typeface="ＭＳ Ｐゴシック" charset="-128"/>
                <a:cs typeface="Arial" panose="020B0604020202020204" pitchFamily="34" charset="0"/>
              </a:rPr>
              <a:t>a less competitive market</a:t>
            </a:r>
          </a:p>
          <a:p>
            <a:pPr marL="538163" indent="-355600">
              <a:spcBef>
                <a:spcPts val="800"/>
              </a:spcBef>
              <a:buFont typeface="Arial" panose="020B0604020202020204" pitchFamily="34" charset="0"/>
              <a:buChar char="•"/>
            </a:pPr>
            <a:endParaRPr lang="en-GB" sz="1800" dirty="0"/>
          </a:p>
          <a:p>
            <a:pPr marL="182563" indent="0">
              <a:spcBef>
                <a:spcPts val="800"/>
              </a:spcBef>
              <a:buNone/>
            </a:pPr>
            <a:endParaRPr lang="en-GB" sz="1800" kern="0" dirty="0">
              <a:solidFill>
                <a:srgbClr val="236995"/>
              </a:solidFill>
              <a:uFill>
                <a:solidFill>
                  <a:srgbClr val="000000"/>
                </a:solidFill>
              </a:uFill>
            </a:endParaRPr>
          </a:p>
          <a:p>
            <a:endParaRPr lang="en-GB" sz="1600" dirty="0"/>
          </a:p>
        </p:txBody>
      </p:sp>
      <p:sp>
        <p:nvSpPr>
          <p:cNvPr id="2" name="TextBox 1">
            <a:extLst>
              <a:ext uri="{FF2B5EF4-FFF2-40B4-BE49-F238E27FC236}">
                <a16:creationId xmlns:a16="http://schemas.microsoft.com/office/drawing/2014/main" id="{2FB37EAE-2D63-92D1-2407-45C09AFE35B6}"/>
              </a:ext>
            </a:extLst>
          </p:cNvPr>
          <p:cNvSpPr txBox="1"/>
          <p:nvPr/>
        </p:nvSpPr>
        <p:spPr>
          <a:xfrm>
            <a:off x="436780" y="1340380"/>
            <a:ext cx="848910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fontAlgn="auto" hangingPunct="0">
              <a:spcBef>
                <a:spcPts val="0"/>
              </a:spcBef>
              <a:spcAft>
                <a:spcPts val="0"/>
              </a:spcAft>
            </a:pPr>
            <a:r>
              <a:rPr lang="en-GB" sz="2000" b="1" dirty="0">
                <a:solidFill>
                  <a:srgbClr val="236995"/>
                </a:solidFill>
                <a:uFill>
                  <a:solidFill>
                    <a:srgbClr val="000000"/>
                  </a:solidFill>
                </a:uFill>
              </a:rPr>
              <a:t>2022 – local audit is not attracting enough audit suppliers </a:t>
            </a:r>
          </a:p>
        </p:txBody>
      </p:sp>
    </p:spTree>
    <p:extLst>
      <p:ext uri="{BB962C8B-B14F-4D97-AF65-F5344CB8AC3E}">
        <p14:creationId xmlns:p14="http://schemas.microsoft.com/office/powerpoint/2010/main" val="5949227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145170"/>
            <a:ext cx="8229601" cy="775388"/>
          </a:xfrm>
        </p:spPr>
        <p:txBody>
          <a:bodyPr>
            <a:normAutofit/>
          </a:bodyPr>
          <a:lstStyle/>
          <a:p>
            <a:r>
              <a:rPr lang="en-GB" sz="2400" dirty="0">
                <a:solidFill>
                  <a:srgbClr val="236995"/>
                </a:solidFill>
                <a:sym typeface="Helvetica"/>
              </a:rPr>
              <a:t>Outcome of the procurement (4)</a:t>
            </a: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98938" y="1232814"/>
            <a:ext cx="8322845" cy="2805865"/>
          </a:xfrm>
        </p:spPr>
        <p:txBody>
          <a:bodyPr>
            <a:normAutofit fontScale="77500" lnSpcReduction="20000"/>
          </a:bodyPr>
          <a:lstStyle/>
          <a:p>
            <a:pPr marL="342900" indent="-285750">
              <a:lnSpc>
                <a:spcPct val="120000"/>
              </a:lnSpc>
              <a:spcBef>
                <a:spcPts val="800"/>
              </a:spcBef>
              <a:spcAft>
                <a:spcPts val="600"/>
              </a:spcAft>
              <a:buClr>
                <a:srgbClr val="236995"/>
              </a:buClr>
              <a:buSzPct val="110000"/>
            </a:pPr>
            <a:r>
              <a:rPr lang="en-GB" sz="1900" dirty="0">
                <a:solidFill>
                  <a:schemeClr val="tx1"/>
                </a:solidFill>
                <a:uFill>
                  <a:solidFill>
                    <a:srgbClr val="000000"/>
                  </a:solidFill>
                </a:uFill>
              </a:rPr>
              <a:t>PSAA was just able to obtain sufficient resource</a:t>
            </a:r>
          </a:p>
          <a:p>
            <a:pPr marL="342900" indent="-285750">
              <a:lnSpc>
                <a:spcPct val="120000"/>
              </a:lnSpc>
              <a:spcBef>
                <a:spcPts val="800"/>
              </a:spcBef>
              <a:spcAft>
                <a:spcPts val="600"/>
              </a:spcAft>
              <a:buClr>
                <a:srgbClr val="236995"/>
              </a:buClr>
              <a:buSzPct val="110000"/>
            </a:pPr>
            <a:r>
              <a:rPr lang="en-GB" sz="1900" dirty="0">
                <a:solidFill>
                  <a:schemeClr val="tx1"/>
                </a:solidFill>
                <a:uFill>
                  <a:solidFill>
                    <a:srgbClr val="000000"/>
                  </a:solidFill>
                </a:uFill>
              </a:rPr>
              <a:t>significant increase in bid rates compared to rates secured in the previous procurement in 2017 </a:t>
            </a:r>
          </a:p>
          <a:p>
            <a:pPr marL="342900" indent="-285750">
              <a:lnSpc>
                <a:spcPct val="120000"/>
              </a:lnSpc>
              <a:spcBef>
                <a:spcPts val="800"/>
              </a:spcBef>
              <a:spcAft>
                <a:spcPts val="600"/>
              </a:spcAft>
              <a:buClr>
                <a:srgbClr val="236995"/>
              </a:buClr>
              <a:buSzPct val="110000"/>
            </a:pPr>
            <a:r>
              <a:rPr lang="en-GB" sz="1900" dirty="0">
                <a:solidFill>
                  <a:schemeClr val="tx1"/>
                </a:solidFill>
                <a:uFill>
                  <a:solidFill>
                    <a:srgbClr val="000000"/>
                  </a:solidFill>
                </a:uFill>
              </a:rPr>
              <a:t>the successful bids reflect the overall state of the audit market with an increase of 151% in firms’ overall bid rates</a:t>
            </a:r>
          </a:p>
          <a:p>
            <a:pPr marL="342900" indent="-285750">
              <a:lnSpc>
                <a:spcPct val="120000"/>
              </a:lnSpc>
              <a:spcBef>
                <a:spcPts val="800"/>
              </a:spcBef>
              <a:spcAft>
                <a:spcPts val="600"/>
              </a:spcAft>
              <a:buClr>
                <a:srgbClr val="236995"/>
              </a:buClr>
              <a:buSzPct val="110000"/>
            </a:pPr>
            <a:r>
              <a:rPr lang="en-GB" sz="1900" dirty="0">
                <a:solidFill>
                  <a:schemeClr val="tx1"/>
                </a:solidFill>
                <a:uFill>
                  <a:solidFill>
                    <a:srgbClr val="000000"/>
                  </a:solidFill>
                </a:uFill>
              </a:rPr>
              <a:t>a substantial fee increase is required for 2023/24</a:t>
            </a:r>
          </a:p>
          <a:p>
            <a:pPr marL="342900" indent="-285750">
              <a:lnSpc>
                <a:spcPct val="120000"/>
              </a:lnSpc>
              <a:spcBef>
                <a:spcPts val="800"/>
              </a:spcBef>
              <a:spcAft>
                <a:spcPts val="600"/>
              </a:spcAft>
              <a:buClr>
                <a:srgbClr val="236995"/>
              </a:buClr>
              <a:buSzPct val="110000"/>
            </a:pPr>
            <a:r>
              <a:rPr lang="en-US" sz="1900" dirty="0">
                <a:solidFill>
                  <a:schemeClr val="tx1"/>
                </a:solidFill>
                <a:uFill>
                  <a:solidFill>
                    <a:srgbClr val="000000"/>
                  </a:solidFill>
                </a:uFill>
              </a:rPr>
              <a:t>calculation of the procurement uplift of 151% also applies to the hourly rates used to calculate fees for additional work</a:t>
            </a:r>
          </a:p>
          <a:p>
            <a:pPr marL="182563" indent="0">
              <a:spcBef>
                <a:spcPts val="800"/>
              </a:spcBef>
              <a:buNone/>
            </a:pPr>
            <a:endParaRPr lang="en-GB" sz="1800" kern="0" dirty="0">
              <a:solidFill>
                <a:srgbClr val="236995"/>
              </a:solidFill>
              <a:uFill>
                <a:solidFill>
                  <a:srgbClr val="000000"/>
                </a:solidFill>
              </a:uFill>
            </a:endParaRPr>
          </a:p>
          <a:p>
            <a:endParaRPr lang="en-GB" sz="1600" dirty="0"/>
          </a:p>
        </p:txBody>
      </p:sp>
      <p:sp>
        <p:nvSpPr>
          <p:cNvPr id="2" name="TextBox 1">
            <a:extLst>
              <a:ext uri="{FF2B5EF4-FFF2-40B4-BE49-F238E27FC236}">
                <a16:creationId xmlns:a16="http://schemas.microsoft.com/office/drawing/2014/main" id="{37197977-A2C7-974C-D77A-8E94AB3B42F8}"/>
              </a:ext>
            </a:extLst>
          </p:cNvPr>
          <p:cNvSpPr txBox="1"/>
          <p:nvPr/>
        </p:nvSpPr>
        <p:spPr>
          <a:xfrm>
            <a:off x="226502" y="724805"/>
            <a:ext cx="8167443" cy="4996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82563" indent="0">
              <a:lnSpc>
                <a:spcPct val="110000"/>
              </a:lnSpc>
              <a:spcBef>
                <a:spcPts val="800"/>
              </a:spcBef>
              <a:buNone/>
            </a:pPr>
            <a:r>
              <a:rPr lang="en-GB" b="1" dirty="0">
                <a:solidFill>
                  <a:srgbClr val="236995"/>
                </a:solidFill>
              </a:rPr>
              <a:t>As a result of the procurement</a:t>
            </a:r>
            <a:endParaRPr lang="en-GB" dirty="0">
              <a:solidFill>
                <a:srgbClr val="236995"/>
              </a:solidFill>
            </a:endParaRPr>
          </a:p>
        </p:txBody>
      </p:sp>
      <p:sp>
        <p:nvSpPr>
          <p:cNvPr id="3" name="TextBox 2">
            <a:extLst>
              <a:ext uri="{FF2B5EF4-FFF2-40B4-BE49-F238E27FC236}">
                <a16:creationId xmlns:a16="http://schemas.microsoft.com/office/drawing/2014/main" id="{9D2F17FA-5C80-E04C-0DC9-BAF6352C257F}"/>
              </a:ext>
            </a:extLst>
          </p:cNvPr>
          <p:cNvSpPr txBox="1"/>
          <p:nvPr/>
        </p:nvSpPr>
        <p:spPr>
          <a:xfrm>
            <a:off x="226502" y="3883925"/>
            <a:ext cx="8418560" cy="4996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82563" indent="0">
              <a:lnSpc>
                <a:spcPct val="110000"/>
              </a:lnSpc>
              <a:spcBef>
                <a:spcPts val="800"/>
              </a:spcBef>
              <a:buNone/>
            </a:pPr>
            <a:r>
              <a:rPr lang="en-GB" sz="1800" b="1" dirty="0">
                <a:solidFill>
                  <a:srgbClr val="236995"/>
                </a:solidFill>
              </a:rPr>
              <a:t>Impact on the 2023/24 fee scale</a:t>
            </a:r>
          </a:p>
        </p:txBody>
      </p:sp>
      <p:sp>
        <p:nvSpPr>
          <p:cNvPr id="6" name="Content Placeholder 4">
            <a:extLst>
              <a:ext uri="{FF2B5EF4-FFF2-40B4-BE49-F238E27FC236}">
                <a16:creationId xmlns:a16="http://schemas.microsoft.com/office/drawing/2014/main" id="{43F88CA6-BB98-E4B5-AC73-E544B40DDDA5}"/>
              </a:ext>
            </a:extLst>
          </p:cNvPr>
          <p:cNvSpPr txBox="1">
            <a:spLocks/>
          </p:cNvSpPr>
          <p:nvPr/>
        </p:nvSpPr>
        <p:spPr>
          <a:xfrm>
            <a:off x="498938" y="4403279"/>
            <a:ext cx="8209386" cy="1418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fontAlgn="auto">
              <a:lnSpc>
                <a:spcPct val="120000"/>
              </a:lnSpc>
              <a:spcBef>
                <a:spcPts val="800"/>
              </a:spcBef>
              <a:spcAft>
                <a:spcPts val="600"/>
              </a:spcAft>
              <a:buClr>
                <a:srgbClr val="236995"/>
              </a:buClr>
              <a:buSzPct val="110000"/>
            </a:pPr>
            <a:r>
              <a:rPr lang="en-GB" sz="1500" dirty="0">
                <a:solidFill>
                  <a:schemeClr val="tx1"/>
                </a:solidFill>
                <a:uFill>
                  <a:solidFill>
                    <a:srgbClr val="000000"/>
                  </a:solidFill>
                </a:uFill>
              </a:rPr>
              <a:t>PSAA must set the fee scale each year based on the income it needs from audit fees to meet the costs of the audit contracts and our own costs (1.4% of the total) </a:t>
            </a:r>
          </a:p>
          <a:p>
            <a:pPr marL="342900" indent="-285750" fontAlgn="auto">
              <a:lnSpc>
                <a:spcPct val="120000"/>
              </a:lnSpc>
              <a:spcBef>
                <a:spcPts val="800"/>
              </a:spcBef>
              <a:spcAft>
                <a:spcPts val="600"/>
              </a:spcAft>
              <a:buClr>
                <a:srgbClr val="236995"/>
              </a:buClr>
              <a:buSzPct val="110000"/>
            </a:pPr>
            <a:r>
              <a:rPr lang="en-GB" sz="1500" dirty="0">
                <a:solidFill>
                  <a:schemeClr val="tx1"/>
                </a:solidFill>
                <a:uFill>
                  <a:solidFill>
                    <a:srgbClr val="000000"/>
                  </a:solidFill>
                </a:uFill>
              </a:rPr>
              <a:t>we return any surplus to opted-in bodies by means of a distribution, once it is clear the surplus is no longer needed to discharge our responsibilities.</a:t>
            </a:r>
          </a:p>
          <a:p>
            <a:pPr marL="182563" indent="0" fontAlgn="auto">
              <a:spcBef>
                <a:spcPts val="800"/>
              </a:spcBef>
              <a:buFont typeface="Arial"/>
              <a:buNone/>
            </a:pPr>
            <a:endParaRPr lang="en-GB" sz="1800" kern="0" dirty="0">
              <a:solidFill>
                <a:srgbClr val="236995"/>
              </a:solidFill>
              <a:uFill>
                <a:solidFill>
                  <a:srgbClr val="000000"/>
                </a:solidFill>
              </a:uFill>
            </a:endParaRPr>
          </a:p>
          <a:p>
            <a:pPr fontAlgn="auto"/>
            <a:endParaRPr lang="en-GB" sz="1600" kern="0" dirty="0"/>
          </a:p>
        </p:txBody>
      </p:sp>
    </p:spTree>
    <p:extLst>
      <p:ext uri="{BB962C8B-B14F-4D97-AF65-F5344CB8AC3E}">
        <p14:creationId xmlns:p14="http://schemas.microsoft.com/office/powerpoint/2010/main" val="35826100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113211"/>
            <a:ext cx="8229601" cy="814524"/>
          </a:xfrm>
        </p:spPr>
        <p:txBody>
          <a:bodyPr>
            <a:normAutofit fontScale="90000"/>
          </a:bodyPr>
          <a:lstStyle/>
          <a:p>
            <a:br>
              <a:rPr lang="en-GB" sz="2800" b="1" kern="0" dirty="0">
                <a:solidFill>
                  <a:srgbClr val="236995"/>
                </a:solidFill>
                <a:uFill>
                  <a:solidFill>
                    <a:srgbClr val="000000"/>
                  </a:solidFill>
                </a:uFill>
              </a:rPr>
            </a:br>
            <a:r>
              <a:rPr lang="en-GB" sz="2700" dirty="0">
                <a:solidFill>
                  <a:srgbClr val="236995"/>
                </a:solidFill>
                <a:uFill>
                  <a:solidFill>
                    <a:srgbClr val="000000"/>
                  </a:solidFill>
                </a:uFill>
              </a:rPr>
              <a:t>Changes in local audit requirements (1) </a:t>
            </a: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78059" y="1459984"/>
            <a:ext cx="8254766" cy="4290369"/>
          </a:xfrm>
        </p:spPr>
        <p:txBody>
          <a:bodyPr>
            <a:normAutofit/>
          </a:bodyPr>
          <a:lstStyle/>
          <a:p>
            <a:pPr marL="57150" indent="0">
              <a:spcBef>
                <a:spcPts val="1200"/>
              </a:spcBef>
              <a:buClr>
                <a:srgbClr val="236995"/>
              </a:buClr>
              <a:buNone/>
            </a:pPr>
            <a:r>
              <a:rPr lang="en-GB" sz="1800" dirty="0">
                <a:solidFill>
                  <a:schemeClr val="tx1"/>
                </a:solidFill>
                <a:uFill>
                  <a:solidFill>
                    <a:srgbClr val="000000"/>
                  </a:solidFill>
                </a:uFill>
              </a:rPr>
              <a:t>Our aim is to set a scale fee for each opted-in body that reflects the cost of the expected audit work to:</a:t>
            </a:r>
          </a:p>
          <a:p>
            <a:pPr marL="468000" indent="-285750">
              <a:spcBef>
                <a:spcPts val="800"/>
              </a:spcBef>
              <a:buClr>
                <a:srgbClr val="236995"/>
              </a:buClr>
              <a:buSzPct val="110000"/>
            </a:pPr>
            <a:r>
              <a:rPr lang="en-GB" sz="1800" dirty="0">
                <a:solidFill>
                  <a:schemeClr val="tx1"/>
                </a:solidFill>
                <a:uFill>
                  <a:solidFill>
                    <a:srgbClr val="000000"/>
                  </a:solidFill>
                </a:uFill>
              </a:rPr>
              <a:t>provide greater certainty for opted-in bodies </a:t>
            </a:r>
          </a:p>
          <a:p>
            <a:pPr marL="468000" indent="-285750">
              <a:spcBef>
                <a:spcPts val="800"/>
              </a:spcBef>
              <a:buClr>
                <a:srgbClr val="236995"/>
              </a:buClr>
              <a:buSzPct val="110000"/>
            </a:pPr>
            <a:r>
              <a:rPr lang="en-GB" sz="1800" dirty="0">
                <a:solidFill>
                  <a:schemeClr val="tx1"/>
                </a:solidFill>
                <a:uFill>
                  <a:solidFill>
                    <a:srgbClr val="000000"/>
                  </a:solidFill>
                </a:uFill>
              </a:rPr>
              <a:t>minimise the need for fee variations</a:t>
            </a:r>
          </a:p>
          <a:p>
            <a:pPr marL="468000" indent="-285750">
              <a:spcBef>
                <a:spcPts val="800"/>
              </a:spcBef>
              <a:buClr>
                <a:srgbClr val="236995"/>
              </a:buClr>
              <a:buSzPct val="110000"/>
            </a:pPr>
            <a:r>
              <a:rPr lang="en-GB" sz="1800" dirty="0">
                <a:solidFill>
                  <a:schemeClr val="tx1"/>
                </a:solidFill>
                <a:uFill>
                  <a:solidFill>
                    <a:srgbClr val="000000"/>
                  </a:solidFill>
                </a:uFill>
              </a:rPr>
              <a:t>enable discussions to focus on the audit not the fees</a:t>
            </a:r>
          </a:p>
          <a:p>
            <a:pPr marL="57150" indent="0">
              <a:spcBef>
                <a:spcPts val="1200"/>
              </a:spcBef>
              <a:buClr>
                <a:srgbClr val="236995"/>
              </a:buClr>
              <a:buNone/>
            </a:pPr>
            <a:r>
              <a:rPr lang="en-GB" sz="1800" dirty="0">
                <a:solidFill>
                  <a:schemeClr val="tx1"/>
                </a:solidFill>
                <a:uFill>
                  <a:solidFill>
                    <a:srgbClr val="000000"/>
                  </a:solidFill>
                </a:uFill>
              </a:rPr>
              <a:t>But:</a:t>
            </a:r>
          </a:p>
          <a:p>
            <a:pPr marL="468000" indent="-285750">
              <a:spcBef>
                <a:spcPts val="800"/>
              </a:spcBef>
              <a:buClr>
                <a:srgbClr val="236995"/>
              </a:buClr>
              <a:buSzPct val="110000"/>
            </a:pPr>
            <a:r>
              <a:rPr lang="en-GB" sz="1800" dirty="0">
                <a:solidFill>
                  <a:schemeClr val="tx1"/>
                </a:solidFill>
                <a:uFill>
                  <a:solidFill>
                    <a:srgbClr val="000000"/>
                  </a:solidFill>
                </a:uFill>
              </a:rPr>
              <a:t>firms are paid to deliver a Code of Audit Practice audit, so if that changes the fee must change</a:t>
            </a:r>
          </a:p>
          <a:p>
            <a:pPr marL="468000" indent="-285750">
              <a:spcBef>
                <a:spcPts val="800"/>
              </a:spcBef>
              <a:buClr>
                <a:srgbClr val="236995"/>
              </a:buClr>
              <a:buSzPct val="110000"/>
            </a:pPr>
            <a:r>
              <a:rPr lang="en-GB" sz="1800" dirty="0">
                <a:solidFill>
                  <a:schemeClr val="tx1"/>
                </a:solidFill>
                <a:uFill>
                  <a:solidFill>
                    <a:srgbClr val="000000"/>
                  </a:solidFill>
                </a:uFill>
              </a:rPr>
              <a:t>to reflect additional work in the fee scale we must be able to assess the amount of work needed before the deadline for publishing the fee scale</a:t>
            </a:r>
          </a:p>
          <a:p>
            <a:pPr marL="468000" indent="-285750">
              <a:spcBef>
                <a:spcPts val="800"/>
              </a:spcBef>
              <a:buClr>
                <a:srgbClr val="236995"/>
              </a:buClr>
              <a:buSzPct val="110000"/>
            </a:pPr>
            <a:r>
              <a:rPr lang="en-GB" sz="1800" dirty="0">
                <a:solidFill>
                  <a:schemeClr val="tx1"/>
                </a:solidFill>
                <a:uFill>
                  <a:solidFill>
                    <a:srgbClr val="000000"/>
                  </a:solidFill>
                </a:uFill>
              </a:rPr>
              <a:t>if requirements change after the fee scale has been set, a fee variation will be needed </a:t>
            </a:r>
          </a:p>
          <a:p>
            <a:pPr marL="57150" indent="0">
              <a:spcBef>
                <a:spcPts val="800"/>
              </a:spcBef>
              <a:buClr>
                <a:srgbClr val="236995"/>
              </a:buClr>
              <a:buNone/>
            </a:pPr>
            <a:endParaRPr lang="en-GB" sz="1800" dirty="0">
              <a:solidFill>
                <a:schemeClr val="tx1"/>
              </a:solidFill>
              <a:uFill>
                <a:solidFill>
                  <a:srgbClr val="000000"/>
                </a:solidFill>
              </a:uFill>
            </a:endParaRPr>
          </a:p>
          <a:p>
            <a:pPr marL="504831" lvl="1" indent="0">
              <a:spcBef>
                <a:spcPts val="800"/>
              </a:spcBef>
              <a:buClr>
                <a:srgbClr val="236995"/>
              </a:buClr>
              <a:buNone/>
            </a:pPr>
            <a:endParaRPr lang="en-GB" sz="1800" dirty="0">
              <a:solidFill>
                <a:schemeClr val="tx1"/>
              </a:solidFill>
              <a:uFill>
                <a:solidFill>
                  <a:srgbClr val="000000"/>
                </a:solidFill>
              </a:uFill>
            </a:endParaRPr>
          </a:p>
          <a:p>
            <a:pPr marL="342900" indent="-285750">
              <a:spcBef>
                <a:spcPts val="800"/>
              </a:spcBef>
              <a:buClr>
                <a:srgbClr val="236995"/>
              </a:buClr>
            </a:pPr>
            <a:endParaRPr lang="en-GB" sz="1800" dirty="0">
              <a:solidFill>
                <a:schemeClr val="tx1"/>
              </a:solidFill>
              <a:uFill>
                <a:solidFill>
                  <a:srgbClr val="000000"/>
                </a:solidFill>
              </a:uFill>
            </a:endParaRPr>
          </a:p>
        </p:txBody>
      </p:sp>
      <p:sp>
        <p:nvSpPr>
          <p:cNvPr id="2" name="TextBox 1">
            <a:extLst>
              <a:ext uri="{FF2B5EF4-FFF2-40B4-BE49-F238E27FC236}">
                <a16:creationId xmlns:a16="http://schemas.microsoft.com/office/drawing/2014/main" id="{89789A88-EA4F-6B73-CE15-2BB3772592AF}"/>
              </a:ext>
            </a:extLst>
          </p:cNvPr>
          <p:cNvSpPr txBox="1"/>
          <p:nvPr/>
        </p:nvSpPr>
        <p:spPr>
          <a:xfrm>
            <a:off x="352892" y="867944"/>
            <a:ext cx="8557894" cy="502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indent="0">
              <a:spcBef>
                <a:spcPts val="800"/>
              </a:spcBef>
              <a:buClr>
                <a:srgbClr val="236995"/>
              </a:buClr>
              <a:buNone/>
            </a:pPr>
            <a:r>
              <a:rPr lang="en-GB" sz="2000" b="1" dirty="0">
                <a:solidFill>
                  <a:srgbClr val="236995"/>
                </a:solidFill>
                <a:uFill>
                  <a:solidFill>
                    <a:srgbClr val="000000"/>
                  </a:solidFill>
                </a:uFill>
                <a:latin typeface="Arial" panose="020B0604020202020204" pitchFamily="34" charset="0"/>
                <a:cs typeface="Arial" panose="020B0604020202020204" pitchFamily="34" charset="0"/>
              </a:rPr>
              <a:t>Setting the fee scale each year</a:t>
            </a:r>
          </a:p>
        </p:txBody>
      </p:sp>
    </p:spTree>
    <p:extLst>
      <p:ext uri="{BB962C8B-B14F-4D97-AF65-F5344CB8AC3E}">
        <p14:creationId xmlns:p14="http://schemas.microsoft.com/office/powerpoint/2010/main" val="18625990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397035" y="379262"/>
            <a:ext cx="8229601" cy="400594"/>
          </a:xfrm>
        </p:spPr>
        <p:txBody>
          <a:bodyPr>
            <a:normAutofit fontScale="90000"/>
          </a:bodyPr>
          <a:lstStyle/>
          <a:p>
            <a:br>
              <a:rPr lang="en-GB" sz="1800" b="1" i="1" dirty="0">
                <a:solidFill>
                  <a:srgbClr val="2E74B5"/>
                </a:solidFill>
                <a:effectLst/>
                <a:latin typeface="Helvetica Neue"/>
                <a:ea typeface="Times New Roman" panose="02020603050405020304" pitchFamily="18" charset="0"/>
                <a:cs typeface="Times New Roman" panose="02020603050405020304" pitchFamily="18" charset="0"/>
              </a:rPr>
            </a:br>
            <a:r>
              <a:rPr lang="en-GB" sz="2700" b="1" kern="0" dirty="0">
                <a:solidFill>
                  <a:srgbClr val="236995"/>
                </a:solidFill>
                <a:uFill>
                  <a:solidFill>
                    <a:srgbClr val="000000"/>
                  </a:solidFill>
                </a:uFill>
              </a:rPr>
              <a:t>Changes in local audit requirements (2)</a:t>
            </a:r>
            <a:br>
              <a:rPr lang="en-GB" sz="2700" dirty="0">
                <a:solidFill>
                  <a:srgbClr val="236995"/>
                </a:solidFill>
                <a:sym typeface="Helvetica"/>
              </a:rPr>
            </a:br>
            <a:endParaRPr lang="en-GB" sz="27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11728" y="1516150"/>
            <a:ext cx="8303866" cy="3859255"/>
          </a:xfrm>
        </p:spPr>
        <p:txBody>
          <a:bodyPr>
            <a:normAutofit/>
          </a:bodyPr>
          <a:lstStyle/>
          <a:p>
            <a:pPr marL="342900" indent="-285750" fontAlgn="base">
              <a:spcBef>
                <a:spcPts val="800"/>
              </a:spcBef>
              <a:buClr>
                <a:srgbClr val="236995"/>
              </a:buClr>
              <a:buSzPct val="110000"/>
            </a:pPr>
            <a:r>
              <a:rPr lang="en-GB" sz="1800" dirty="0">
                <a:solidFill>
                  <a:schemeClr val="tx1"/>
                </a:solidFill>
                <a:uFill>
                  <a:solidFill>
                    <a:srgbClr val="000000"/>
                  </a:solidFill>
                </a:uFill>
              </a:rPr>
              <a:t>PSAA commissions independent technical research to consider the likely audit work and fee impact of changes in local audit requirements </a:t>
            </a:r>
          </a:p>
          <a:p>
            <a:pPr marL="342900" indent="-285750" fontAlgn="base">
              <a:spcBef>
                <a:spcPts val="800"/>
              </a:spcBef>
              <a:buClr>
                <a:srgbClr val="236995"/>
              </a:buClr>
              <a:buSzPct val="110000"/>
            </a:pPr>
            <a:r>
              <a:rPr lang="en-GB" sz="1800" dirty="0">
                <a:solidFill>
                  <a:schemeClr val="tx1"/>
                </a:solidFill>
                <a:uFill>
                  <a:solidFill>
                    <a:srgbClr val="000000"/>
                  </a:solidFill>
                </a:uFill>
              </a:rPr>
              <a:t>the purpose is to consider whether it is possible to determine at a national level the additional audit work and fees needed for new audit requirements</a:t>
            </a:r>
          </a:p>
          <a:p>
            <a:pPr marL="342900" indent="-285750" fontAlgn="base">
              <a:spcBef>
                <a:spcPts val="800"/>
              </a:spcBef>
              <a:buClr>
                <a:srgbClr val="236995"/>
              </a:buClr>
              <a:buSzPct val="110000"/>
            </a:pPr>
            <a:r>
              <a:rPr lang="en-GB" sz="1800" dirty="0">
                <a:solidFill>
                  <a:schemeClr val="tx1"/>
                </a:solidFill>
                <a:uFill>
                  <a:solidFill>
                    <a:srgbClr val="000000"/>
                  </a:solidFill>
                </a:uFill>
              </a:rPr>
              <a:t>the research started in 2021 and has been updated in 2022 and 2023</a:t>
            </a:r>
          </a:p>
          <a:p>
            <a:pPr marL="342900" indent="-285750" fontAlgn="base">
              <a:spcBef>
                <a:spcPts val="800"/>
              </a:spcBef>
              <a:buClr>
                <a:srgbClr val="236995"/>
              </a:buClr>
              <a:buSzPct val="110000"/>
            </a:pPr>
            <a:r>
              <a:rPr lang="en-GB" sz="1800" dirty="0">
                <a:solidFill>
                  <a:schemeClr val="tx1"/>
                </a:solidFill>
                <a:uFill>
                  <a:solidFill>
                    <a:srgbClr val="000000"/>
                  </a:solidFill>
                </a:uFill>
              </a:rPr>
              <a:t>as part of the research, we meet with each firm to understand how:</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they plan to discharge their responsibilities through their standard work programme</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their approach has changed from the previous year, for example for new auditing standards</a:t>
            </a:r>
          </a:p>
          <a:p>
            <a:pPr marL="342900" indent="-285750" fontAlgn="base">
              <a:spcBef>
                <a:spcPts val="800"/>
              </a:spcBef>
              <a:buClr>
                <a:srgbClr val="236995"/>
              </a:buClr>
              <a:buSzPct val="110000"/>
            </a:pPr>
            <a:r>
              <a:rPr lang="en-GB" sz="1800" dirty="0">
                <a:solidFill>
                  <a:schemeClr val="tx1"/>
                </a:solidFill>
                <a:uFill>
                  <a:solidFill>
                    <a:srgbClr val="000000"/>
                  </a:solidFill>
                </a:uFill>
              </a:rPr>
              <a:t>this also helps us to identify in advance the sources of potential fee variations </a:t>
            </a:r>
          </a:p>
          <a:p>
            <a:pPr marL="790581" lvl="1" indent="-285750" fontAlgn="base">
              <a:spcBef>
                <a:spcPts val="800"/>
              </a:spcBef>
              <a:buClr>
                <a:srgbClr val="236995"/>
              </a:buClr>
              <a:buFont typeface="Wingdings" panose="05000000000000000000" pitchFamily="2" charset="2"/>
              <a:buChar char="§"/>
            </a:pPr>
            <a:endParaRPr lang="en-GB" sz="1800" dirty="0">
              <a:uFill>
                <a:solidFill>
                  <a:srgbClr val="000000"/>
                </a:solidFill>
              </a:uFill>
              <a:latin typeface="Arial" panose="020B0604020202020204" pitchFamily="34" charset="0"/>
              <a:cs typeface="Arial" panose="020B0604020202020204" pitchFamily="34" charset="0"/>
            </a:endParaRP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342900" indent="-285750">
              <a:spcBef>
                <a:spcPts val="800"/>
              </a:spcBef>
              <a:buClr>
                <a:srgbClr val="236995"/>
              </a:buClr>
            </a:pPr>
            <a:endParaRPr lang="en-GB" sz="1600" dirty="0"/>
          </a:p>
        </p:txBody>
      </p:sp>
      <p:sp>
        <p:nvSpPr>
          <p:cNvPr id="7" name="TextBox 6">
            <a:extLst>
              <a:ext uri="{FF2B5EF4-FFF2-40B4-BE49-F238E27FC236}">
                <a16:creationId xmlns:a16="http://schemas.microsoft.com/office/drawing/2014/main" id="{6A85C661-25FB-7CD1-0664-420BA1365A78}"/>
              </a:ext>
            </a:extLst>
          </p:cNvPr>
          <p:cNvSpPr txBox="1"/>
          <p:nvPr/>
        </p:nvSpPr>
        <p:spPr>
          <a:xfrm>
            <a:off x="347383" y="888265"/>
            <a:ext cx="8123297" cy="502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indent="0" fontAlgn="base">
              <a:spcBef>
                <a:spcPts val="800"/>
              </a:spcBef>
              <a:buClr>
                <a:srgbClr val="236995"/>
              </a:buClr>
              <a:buNone/>
            </a:pPr>
            <a:r>
              <a:rPr lang="en-GB" sz="2000" b="1" dirty="0">
                <a:solidFill>
                  <a:srgbClr val="236995"/>
                </a:solidFill>
                <a:uFill>
                  <a:solidFill>
                    <a:srgbClr val="000000"/>
                  </a:solidFill>
                </a:uFill>
                <a:latin typeface="Arial" panose="020B0604020202020204" pitchFamily="34" charset="0"/>
                <a:cs typeface="Arial" panose="020B0604020202020204" pitchFamily="34" charset="0"/>
              </a:rPr>
              <a:t>Independent technical research</a:t>
            </a:r>
          </a:p>
        </p:txBody>
      </p:sp>
    </p:spTree>
    <p:extLst>
      <p:ext uri="{BB962C8B-B14F-4D97-AF65-F5344CB8AC3E}">
        <p14:creationId xmlns:p14="http://schemas.microsoft.com/office/powerpoint/2010/main" val="24862012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520117"/>
            <a:ext cx="8229601" cy="555709"/>
          </a:xfrm>
        </p:spPr>
        <p:txBody>
          <a:bodyPr>
            <a:normAutofit fontScale="90000"/>
          </a:bodyPr>
          <a:lstStyle/>
          <a:p>
            <a:br>
              <a:rPr lang="en-GB" sz="1800" b="1" i="1" dirty="0">
                <a:solidFill>
                  <a:srgbClr val="2E74B5"/>
                </a:solidFill>
                <a:effectLst/>
                <a:latin typeface="Helvetica Neue"/>
                <a:ea typeface="Times New Roman" panose="02020603050405020304" pitchFamily="18" charset="0"/>
                <a:cs typeface="Times New Roman" panose="02020603050405020304" pitchFamily="18" charset="0"/>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15164" y="1602392"/>
            <a:ext cx="8117661" cy="4150338"/>
          </a:xfrm>
        </p:spPr>
        <p:txBody>
          <a:bodyPr>
            <a:normAutofit/>
          </a:bodyPr>
          <a:lstStyle/>
          <a:p>
            <a:pPr marL="342900" indent="-285750" fontAlgn="base">
              <a:spcBef>
                <a:spcPts val="800"/>
              </a:spcBef>
              <a:buClr>
                <a:srgbClr val="236995"/>
              </a:buClr>
              <a:buSzPct val="110000"/>
            </a:pPr>
            <a:r>
              <a:rPr lang="en-GB" sz="1800" dirty="0">
                <a:solidFill>
                  <a:schemeClr val="tx1"/>
                </a:solidFill>
                <a:uFill>
                  <a:solidFill>
                    <a:srgbClr val="000000"/>
                  </a:solidFill>
                </a:uFill>
              </a:rPr>
              <a:t>the original starting point for the research was to review the potential impact of changes relevant to local audit requirements, including:</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the Code of Audit Practice 2020 (the Code);</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proposed International Standards on Quality Management 1 and 2;</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revised International Standards on Auditing (UK) 220, 230, 240, 250, 260, 315, 500, 540, 570, 580, 600, 620, 700, 701 and 720;</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amendments to IFRS 9, IAS 19, and IAS 28; and </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IFRS 16</a:t>
            </a:r>
          </a:p>
          <a:p>
            <a:pPr marL="342900" indent="-285750" fontAlgn="base">
              <a:spcBef>
                <a:spcPts val="800"/>
              </a:spcBef>
              <a:buClr>
                <a:srgbClr val="236995"/>
              </a:buClr>
              <a:buSzPct val="110000"/>
            </a:pPr>
            <a:r>
              <a:rPr lang="en-GB" sz="1800" dirty="0">
                <a:solidFill>
                  <a:schemeClr val="tx1"/>
                </a:solidFill>
                <a:uFill>
                  <a:solidFill>
                    <a:srgbClr val="000000"/>
                  </a:solidFill>
                </a:uFill>
              </a:rPr>
              <a:t>some but not all the changes in audit requirements and accounting requirements do require substantial additional audit work </a:t>
            </a:r>
          </a:p>
          <a:p>
            <a:pPr marL="342900" indent="-285750" fontAlgn="base">
              <a:spcBef>
                <a:spcPts val="800"/>
              </a:spcBef>
              <a:buClr>
                <a:srgbClr val="236995"/>
              </a:buClr>
              <a:buSzPct val="110000"/>
            </a:pPr>
            <a:r>
              <a:rPr lang="en-GB" sz="1800" dirty="0">
                <a:solidFill>
                  <a:schemeClr val="tx1"/>
                </a:solidFill>
                <a:uFill>
                  <a:solidFill>
                    <a:srgbClr val="000000"/>
                  </a:solidFill>
                </a:uFill>
              </a:rPr>
              <a:t>some requirements also require a higher grade skill mix than previously</a:t>
            </a: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342900" indent="-285750">
              <a:spcBef>
                <a:spcPts val="800"/>
              </a:spcBef>
              <a:buClr>
                <a:srgbClr val="236995"/>
              </a:buClr>
            </a:pPr>
            <a:endParaRPr lang="en-GB" sz="1600" dirty="0"/>
          </a:p>
        </p:txBody>
      </p:sp>
      <p:sp>
        <p:nvSpPr>
          <p:cNvPr id="2" name="Title 3">
            <a:extLst>
              <a:ext uri="{FF2B5EF4-FFF2-40B4-BE49-F238E27FC236}">
                <a16:creationId xmlns:a16="http://schemas.microsoft.com/office/drawing/2014/main" id="{F0080546-B4EF-6B93-5018-7F467408C9B8}"/>
              </a:ext>
            </a:extLst>
          </p:cNvPr>
          <p:cNvSpPr txBox="1">
            <a:spLocks/>
          </p:cNvSpPr>
          <p:nvPr/>
        </p:nvSpPr>
        <p:spPr>
          <a:xfrm>
            <a:off x="385340" y="450289"/>
            <a:ext cx="8229601" cy="4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25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br>
              <a:rPr lang="en-GB" sz="1800" i="1" kern="0" dirty="0">
                <a:solidFill>
                  <a:srgbClr val="2E74B5"/>
                </a:solidFill>
                <a:latin typeface="Helvetica Neue"/>
                <a:ea typeface="Times New Roman" panose="02020603050405020304" pitchFamily="18" charset="0"/>
                <a:cs typeface="Times New Roman" panose="02020603050405020304" pitchFamily="18" charset="0"/>
              </a:rPr>
            </a:br>
            <a:r>
              <a:rPr lang="en-GB" sz="9600" kern="0" dirty="0">
                <a:solidFill>
                  <a:srgbClr val="236995"/>
                </a:solidFill>
                <a:uFill>
                  <a:solidFill>
                    <a:srgbClr val="000000"/>
                  </a:solidFill>
                </a:uFill>
              </a:rPr>
              <a:t>Changes in local audit requirements (3)</a:t>
            </a:r>
            <a:br>
              <a:rPr lang="en-GB" sz="8000" kern="0" dirty="0">
                <a:solidFill>
                  <a:srgbClr val="236995"/>
                </a:solidFill>
                <a:sym typeface="Helvetica"/>
              </a:rPr>
            </a:br>
            <a:endParaRPr lang="en-GB" sz="8000" kern="0" dirty="0"/>
          </a:p>
        </p:txBody>
      </p:sp>
      <p:sp>
        <p:nvSpPr>
          <p:cNvPr id="6" name="TextBox 5">
            <a:extLst>
              <a:ext uri="{FF2B5EF4-FFF2-40B4-BE49-F238E27FC236}">
                <a16:creationId xmlns:a16="http://schemas.microsoft.com/office/drawing/2014/main" id="{0FCE848F-26E7-4C6C-A980-CD10A25500D9}"/>
              </a:ext>
            </a:extLst>
          </p:cNvPr>
          <p:cNvSpPr txBox="1"/>
          <p:nvPr/>
        </p:nvSpPr>
        <p:spPr>
          <a:xfrm>
            <a:off x="351167" y="894305"/>
            <a:ext cx="8123297" cy="502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indent="0" fontAlgn="base">
              <a:spcBef>
                <a:spcPts val="800"/>
              </a:spcBef>
              <a:buClr>
                <a:srgbClr val="236995"/>
              </a:buClr>
              <a:buNone/>
            </a:pPr>
            <a:r>
              <a:rPr lang="en-GB" sz="2000" b="1" dirty="0">
                <a:solidFill>
                  <a:srgbClr val="236995"/>
                </a:solidFill>
                <a:uFill>
                  <a:solidFill>
                    <a:srgbClr val="000000"/>
                  </a:solidFill>
                </a:uFill>
                <a:latin typeface="Arial" panose="020B0604020202020204" pitchFamily="34" charset="0"/>
                <a:cs typeface="Arial" panose="020B0604020202020204" pitchFamily="34" charset="0"/>
              </a:rPr>
              <a:t>Independent technical research</a:t>
            </a:r>
          </a:p>
        </p:txBody>
      </p:sp>
    </p:spTree>
    <p:extLst>
      <p:ext uri="{BB962C8B-B14F-4D97-AF65-F5344CB8AC3E}">
        <p14:creationId xmlns:p14="http://schemas.microsoft.com/office/powerpoint/2010/main" val="156111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86008" y="2161165"/>
            <a:ext cx="8418559" cy="3300068"/>
          </a:xfrm>
        </p:spPr>
        <p:txBody>
          <a:bodyPr>
            <a:normAutofit/>
          </a:bodyPr>
          <a:lstStyle/>
          <a:p>
            <a:pPr marL="342900" indent="-285750" fontAlgn="base">
              <a:spcBef>
                <a:spcPts val="800"/>
              </a:spcBef>
              <a:buClr>
                <a:srgbClr val="236995"/>
              </a:buClr>
              <a:buSzPct val="110000"/>
            </a:pPr>
            <a:r>
              <a:rPr lang="en-GB" sz="1800" dirty="0">
                <a:solidFill>
                  <a:schemeClr val="tx1"/>
                </a:solidFill>
                <a:uFill>
                  <a:solidFill>
                    <a:srgbClr val="000000"/>
                  </a:solidFill>
                </a:uFill>
              </a:rPr>
              <a:t>the VFM arrangements commentary</a:t>
            </a:r>
          </a:p>
          <a:p>
            <a:pPr marL="342900" indent="-285750" fontAlgn="base">
              <a:spcBef>
                <a:spcPts val="800"/>
              </a:spcBef>
              <a:buClr>
                <a:srgbClr val="236995"/>
              </a:buClr>
              <a:buSzPct val="110000"/>
            </a:pPr>
            <a:r>
              <a:rPr lang="en-GB" sz="1800" dirty="0">
                <a:solidFill>
                  <a:schemeClr val="tx1"/>
                </a:solidFill>
                <a:uFill>
                  <a:solidFill>
                    <a:srgbClr val="000000"/>
                  </a:solidFill>
                </a:uFill>
              </a:rPr>
              <a:t>updated standards:</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ISA 220 Quality Control (PIES)</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ISA 540 Estimates</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ISA 600 Groups</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ISA 240 Fraud</a:t>
            </a:r>
          </a:p>
          <a:p>
            <a:pPr marL="790581" lvl="1" indent="-285750" fontAlgn="base">
              <a:spcBef>
                <a:spcPts val="800"/>
              </a:spcBef>
              <a:buClr>
                <a:srgbClr val="236995"/>
              </a:buClr>
              <a:buSzPct val="80000"/>
              <a:buFont typeface="Wingdings" panose="05000000000000000000" pitchFamily="2" charset="2"/>
              <a:buChar char="§"/>
            </a:pPr>
            <a:r>
              <a:rPr lang="en-GB" sz="1800" dirty="0">
                <a:uFill>
                  <a:solidFill>
                    <a:srgbClr val="000000"/>
                  </a:solidFill>
                </a:uFill>
                <a:latin typeface="Arial" panose="020B0604020202020204" pitchFamily="34" charset="0"/>
                <a:cs typeface="Arial" panose="020B0604020202020204" pitchFamily="34" charset="0"/>
              </a:rPr>
              <a:t>ISA 315 Planning</a:t>
            </a:r>
          </a:p>
          <a:p>
            <a:pPr marL="342900" indent="-285750" fontAlgn="base">
              <a:spcBef>
                <a:spcPts val="800"/>
              </a:spcBef>
              <a:buClr>
                <a:srgbClr val="236995"/>
              </a:buClr>
              <a:buSzPct val="110000"/>
            </a:pPr>
            <a:r>
              <a:rPr lang="en-GB" sz="1800" dirty="0">
                <a:solidFill>
                  <a:schemeClr val="tx1"/>
                </a:solidFill>
                <a:uFill>
                  <a:solidFill>
                    <a:srgbClr val="000000"/>
                  </a:solidFill>
                </a:uFill>
              </a:rPr>
              <a:t>the potential impact of other initiatives: infrastructure asset reporting, non-investment property and materiality</a:t>
            </a: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342900" indent="-285750">
              <a:spcBef>
                <a:spcPts val="800"/>
              </a:spcBef>
              <a:buClr>
                <a:srgbClr val="236995"/>
              </a:buClr>
            </a:pPr>
            <a:endParaRPr lang="en-GB" sz="1600" dirty="0"/>
          </a:p>
        </p:txBody>
      </p:sp>
      <p:sp>
        <p:nvSpPr>
          <p:cNvPr id="2" name="Title 3">
            <a:extLst>
              <a:ext uri="{FF2B5EF4-FFF2-40B4-BE49-F238E27FC236}">
                <a16:creationId xmlns:a16="http://schemas.microsoft.com/office/drawing/2014/main" id="{EA7CE14A-94C6-2E98-85BA-7551643A7571}"/>
              </a:ext>
            </a:extLst>
          </p:cNvPr>
          <p:cNvSpPr txBox="1">
            <a:spLocks/>
          </p:cNvSpPr>
          <p:nvPr/>
        </p:nvSpPr>
        <p:spPr>
          <a:xfrm>
            <a:off x="385340" y="450289"/>
            <a:ext cx="8229601" cy="4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25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br>
              <a:rPr lang="en-GB" sz="1800" i="1" kern="0" dirty="0">
                <a:solidFill>
                  <a:srgbClr val="2E74B5"/>
                </a:solidFill>
                <a:latin typeface="Helvetica Neue"/>
                <a:ea typeface="Times New Roman" panose="02020603050405020304" pitchFamily="18" charset="0"/>
                <a:cs typeface="Times New Roman" panose="02020603050405020304" pitchFamily="18" charset="0"/>
              </a:rPr>
            </a:br>
            <a:r>
              <a:rPr lang="en-GB" sz="9600" kern="0" dirty="0">
                <a:solidFill>
                  <a:srgbClr val="236995"/>
                </a:solidFill>
                <a:uFill>
                  <a:solidFill>
                    <a:srgbClr val="000000"/>
                  </a:solidFill>
                </a:uFill>
              </a:rPr>
              <a:t>Changes in local audit requirements (4)</a:t>
            </a:r>
            <a:br>
              <a:rPr lang="en-GB" sz="8000" kern="0" dirty="0">
                <a:solidFill>
                  <a:srgbClr val="236995"/>
                </a:solidFill>
                <a:sym typeface="Helvetica"/>
              </a:rPr>
            </a:br>
            <a:endParaRPr lang="en-GB" sz="8000" kern="0" dirty="0"/>
          </a:p>
        </p:txBody>
      </p:sp>
      <p:sp>
        <p:nvSpPr>
          <p:cNvPr id="7" name="TextBox 6">
            <a:extLst>
              <a:ext uri="{FF2B5EF4-FFF2-40B4-BE49-F238E27FC236}">
                <a16:creationId xmlns:a16="http://schemas.microsoft.com/office/drawing/2014/main" id="{4393A008-8D0C-2694-A924-057ACA355CE3}"/>
              </a:ext>
            </a:extLst>
          </p:cNvPr>
          <p:cNvSpPr txBox="1"/>
          <p:nvPr/>
        </p:nvSpPr>
        <p:spPr>
          <a:xfrm>
            <a:off x="351784" y="888196"/>
            <a:ext cx="8123297" cy="1672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indent="0" fontAlgn="base">
              <a:spcBef>
                <a:spcPts val="800"/>
              </a:spcBef>
              <a:spcAft>
                <a:spcPts val="600"/>
              </a:spcAft>
              <a:buClr>
                <a:srgbClr val="236995"/>
              </a:buClr>
              <a:buNone/>
            </a:pPr>
            <a:r>
              <a:rPr lang="en-GB" sz="2000" b="1" dirty="0">
                <a:solidFill>
                  <a:srgbClr val="236995"/>
                </a:solidFill>
                <a:uFill>
                  <a:solidFill>
                    <a:srgbClr val="000000"/>
                  </a:solidFill>
                </a:uFill>
                <a:latin typeface="Arial" panose="020B0604020202020204" pitchFamily="34" charset="0"/>
                <a:cs typeface="Arial" panose="020B0604020202020204" pitchFamily="34" charset="0"/>
              </a:rPr>
              <a:t>Independent technical research</a:t>
            </a:r>
          </a:p>
          <a:p>
            <a:pPr marL="57150">
              <a:spcBef>
                <a:spcPts val="800"/>
              </a:spcBef>
              <a:buClr>
                <a:srgbClr val="236995"/>
              </a:buClr>
            </a:pPr>
            <a:r>
              <a:rPr lang="en-GB" dirty="0">
                <a:uFill>
                  <a:solidFill>
                    <a:srgbClr val="000000"/>
                  </a:solidFill>
                </a:uFill>
                <a:latin typeface="Arial" panose="020B0604020202020204" pitchFamily="34" charset="0"/>
                <a:cs typeface="Arial" panose="020B0604020202020204" pitchFamily="34" charset="0"/>
              </a:rPr>
              <a:t>For the 2023 research, the researchers considered specifically the impact on audit fees of:</a:t>
            </a:r>
          </a:p>
          <a:p>
            <a:pPr marL="57150" indent="0" fontAlgn="base">
              <a:spcBef>
                <a:spcPts val="800"/>
              </a:spcBef>
              <a:buClr>
                <a:srgbClr val="236995"/>
              </a:buClr>
              <a:buNone/>
            </a:pPr>
            <a:endParaRPr lang="en-GB" dirty="0">
              <a:uFill>
                <a:solidFill>
                  <a:srgbClr val="000000"/>
                </a:solidFill>
              </a:uFill>
              <a:latin typeface="Arial"/>
              <a:cs typeface="Arial"/>
              <a:sym typeface="Arial"/>
            </a:endParaRPr>
          </a:p>
        </p:txBody>
      </p:sp>
    </p:spTree>
    <p:extLst>
      <p:ext uri="{BB962C8B-B14F-4D97-AF65-F5344CB8AC3E}">
        <p14:creationId xmlns:p14="http://schemas.microsoft.com/office/powerpoint/2010/main" val="32844125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61949" y="1971413"/>
            <a:ext cx="8229601" cy="2323750"/>
          </a:xfrm>
        </p:spPr>
        <p:txBody>
          <a:bodyPr>
            <a:normAutofit fontScale="92500" lnSpcReduction="20000"/>
          </a:bodyPr>
          <a:lstStyle/>
          <a:p>
            <a:pPr marL="342900" indent="-285750" fontAlgn="base">
              <a:lnSpc>
                <a:spcPct val="120000"/>
              </a:lnSpc>
              <a:spcBef>
                <a:spcPts val="800"/>
              </a:spcBef>
              <a:buClr>
                <a:srgbClr val="236995"/>
              </a:buClr>
              <a:buSzPct val="110000"/>
            </a:pPr>
            <a:r>
              <a:rPr lang="en-GB" sz="1900" dirty="0">
                <a:solidFill>
                  <a:schemeClr val="tx1"/>
                </a:solidFill>
                <a:uFill>
                  <a:solidFill>
                    <a:srgbClr val="000000"/>
                  </a:solidFill>
                </a:uFill>
              </a:rPr>
              <a:t>the requirements of the Code of Audit Practice, ISA 540 and ISA 315 have a significant impact, requiring a substantial increase in audit time, seniority and expertise</a:t>
            </a:r>
          </a:p>
          <a:p>
            <a:pPr marL="342900" indent="-285750" fontAlgn="base">
              <a:lnSpc>
                <a:spcPct val="120000"/>
              </a:lnSpc>
              <a:spcBef>
                <a:spcPts val="800"/>
              </a:spcBef>
              <a:buClr>
                <a:srgbClr val="236995"/>
              </a:buClr>
              <a:buSzPct val="110000"/>
            </a:pPr>
            <a:r>
              <a:rPr lang="en-GB" sz="1900" dirty="0">
                <a:solidFill>
                  <a:schemeClr val="tx1"/>
                </a:solidFill>
                <a:uFill>
                  <a:solidFill>
                    <a:srgbClr val="000000"/>
                  </a:solidFill>
                </a:uFill>
              </a:rPr>
              <a:t>for most new requirements, the impact in the first year is more significant than for subsequent years</a:t>
            </a:r>
          </a:p>
          <a:p>
            <a:pPr marL="342900" indent="-285750" fontAlgn="base">
              <a:lnSpc>
                <a:spcPct val="120000"/>
              </a:lnSpc>
              <a:spcBef>
                <a:spcPts val="800"/>
              </a:spcBef>
              <a:buClr>
                <a:srgbClr val="236995"/>
              </a:buClr>
              <a:buSzPct val="110000"/>
            </a:pPr>
            <a:r>
              <a:rPr lang="en-GB" sz="1900" dirty="0">
                <a:solidFill>
                  <a:schemeClr val="tx1"/>
                </a:solidFill>
                <a:uFill>
                  <a:solidFill>
                    <a:srgbClr val="000000"/>
                  </a:solidFill>
                </a:uFill>
              </a:rPr>
              <a:t>the local arrangements and circumstances of individual opted-in bodies have a substantial impact on the amount of additional audit work needed</a:t>
            </a:r>
          </a:p>
          <a:p>
            <a:pPr marL="342900" indent="-285750">
              <a:spcBef>
                <a:spcPts val="800"/>
              </a:spcBef>
              <a:buClr>
                <a:srgbClr val="236995"/>
              </a:buClr>
            </a:pPr>
            <a:endParaRPr lang="en-GB" sz="1600" dirty="0"/>
          </a:p>
        </p:txBody>
      </p:sp>
      <p:sp>
        <p:nvSpPr>
          <p:cNvPr id="2" name="Title 3">
            <a:extLst>
              <a:ext uri="{FF2B5EF4-FFF2-40B4-BE49-F238E27FC236}">
                <a16:creationId xmlns:a16="http://schemas.microsoft.com/office/drawing/2014/main" id="{7DA4D921-B53F-08D9-D0AB-45B23C384862}"/>
              </a:ext>
            </a:extLst>
          </p:cNvPr>
          <p:cNvSpPr txBox="1">
            <a:spLocks/>
          </p:cNvSpPr>
          <p:nvPr/>
        </p:nvSpPr>
        <p:spPr>
          <a:xfrm>
            <a:off x="393729" y="458678"/>
            <a:ext cx="8229601" cy="4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25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br>
              <a:rPr lang="en-GB" sz="1800" i="1" kern="0" dirty="0">
                <a:solidFill>
                  <a:srgbClr val="2E74B5"/>
                </a:solidFill>
                <a:latin typeface="Helvetica Neue"/>
                <a:ea typeface="Times New Roman" panose="02020603050405020304" pitchFamily="18" charset="0"/>
                <a:cs typeface="Times New Roman" panose="02020603050405020304" pitchFamily="18" charset="0"/>
              </a:rPr>
            </a:br>
            <a:r>
              <a:rPr lang="en-GB" sz="9600" kern="0" dirty="0">
                <a:solidFill>
                  <a:srgbClr val="236995"/>
                </a:solidFill>
                <a:uFill>
                  <a:solidFill>
                    <a:srgbClr val="000000"/>
                  </a:solidFill>
                </a:uFill>
              </a:rPr>
              <a:t>Changes in local audit requirements (5)</a:t>
            </a:r>
            <a:br>
              <a:rPr lang="en-GB" sz="8000" kern="0" dirty="0">
                <a:solidFill>
                  <a:srgbClr val="236995"/>
                </a:solidFill>
                <a:sym typeface="Helvetica"/>
              </a:rPr>
            </a:br>
            <a:endParaRPr lang="en-GB" sz="8000" kern="0" dirty="0"/>
          </a:p>
        </p:txBody>
      </p:sp>
      <p:sp>
        <p:nvSpPr>
          <p:cNvPr id="8" name="TextBox 7">
            <a:extLst>
              <a:ext uri="{FF2B5EF4-FFF2-40B4-BE49-F238E27FC236}">
                <a16:creationId xmlns:a16="http://schemas.microsoft.com/office/drawing/2014/main" id="{1E1960F8-83A6-9765-C62D-993062ACC851}"/>
              </a:ext>
            </a:extLst>
          </p:cNvPr>
          <p:cNvSpPr txBox="1"/>
          <p:nvPr/>
        </p:nvSpPr>
        <p:spPr>
          <a:xfrm>
            <a:off x="342289" y="876050"/>
            <a:ext cx="8123297" cy="1400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a:spcBef>
                <a:spcPts val="800"/>
              </a:spcBef>
              <a:spcAft>
                <a:spcPts val="600"/>
              </a:spcAft>
              <a:buClr>
                <a:srgbClr val="236995"/>
              </a:buClr>
            </a:pPr>
            <a:r>
              <a:rPr lang="en-GB" sz="2000" b="1" dirty="0">
                <a:solidFill>
                  <a:srgbClr val="236995"/>
                </a:solidFill>
                <a:uFill>
                  <a:solidFill>
                    <a:srgbClr val="000000"/>
                  </a:solidFill>
                </a:uFill>
                <a:latin typeface="Arial" panose="020B0604020202020204" pitchFamily="34" charset="0"/>
                <a:cs typeface="Arial" panose="020B0604020202020204" pitchFamily="34" charset="0"/>
              </a:rPr>
              <a:t>Independent technical research</a:t>
            </a:r>
          </a:p>
          <a:p>
            <a:pPr marL="57150">
              <a:spcBef>
                <a:spcPts val="800"/>
              </a:spcBef>
              <a:buClr>
                <a:srgbClr val="236995"/>
              </a:buClr>
            </a:pPr>
            <a:r>
              <a:rPr lang="en-GB" u="none" strike="noStrike" kern="0" spc="0" dirty="0">
                <a:solidFill>
                  <a:srgbClr val="000000"/>
                </a:solidFill>
                <a:effectLst/>
                <a:uFill>
                  <a:solidFill>
                    <a:srgbClr val="000000"/>
                  </a:solidFill>
                </a:uFill>
                <a:latin typeface="Arial" panose="020B0604020202020204" pitchFamily="34" charset="0"/>
                <a:ea typeface="Arial Unicode MS"/>
                <a:cs typeface="Arial Unicode MS"/>
              </a:rPr>
              <a:t>The research conclusions highlight that</a:t>
            </a:r>
            <a:r>
              <a:rPr lang="en-GB" sz="2000" u="none" strike="noStrike" kern="0" spc="0" dirty="0">
                <a:solidFill>
                  <a:srgbClr val="000000"/>
                </a:solidFill>
                <a:effectLst/>
                <a:uFill>
                  <a:solidFill>
                    <a:srgbClr val="000000"/>
                  </a:solidFill>
                </a:uFill>
                <a:latin typeface="Arial" panose="020B0604020202020204" pitchFamily="34" charset="0"/>
                <a:ea typeface="Arial Unicode MS"/>
                <a:cs typeface="Arial Unicode MS"/>
              </a:rPr>
              <a:t>: </a:t>
            </a:r>
          </a:p>
          <a:p>
            <a:pPr marL="57150" indent="0" fontAlgn="base">
              <a:spcBef>
                <a:spcPts val="800"/>
              </a:spcBef>
              <a:buClr>
                <a:srgbClr val="236995"/>
              </a:buClr>
              <a:buNone/>
            </a:pPr>
            <a:endParaRPr lang="en-GB" sz="2000" b="1" dirty="0">
              <a:solidFill>
                <a:srgbClr val="236995"/>
              </a:solidFill>
              <a:uFill>
                <a:solidFill>
                  <a:srgbClr val="000000"/>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0123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53559" y="322715"/>
            <a:ext cx="8229601" cy="407128"/>
          </a:xfrm>
        </p:spPr>
        <p:txBody>
          <a:bodyPr>
            <a:normAutofit fontScale="90000"/>
          </a:bodyPr>
          <a:lstStyle/>
          <a:p>
            <a:pPr>
              <a:spcBef>
                <a:spcPts val="1000"/>
              </a:spcBef>
            </a:pPr>
            <a:r>
              <a:rPr lang="en-GB" sz="2700" dirty="0">
                <a:solidFill>
                  <a:srgbClr val="236995"/>
                </a:solidFill>
                <a:sym typeface="Helvetica"/>
              </a:rPr>
              <a:t>Setting the 2023/24 fee scale</a:t>
            </a: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03225" y="1256211"/>
            <a:ext cx="8418559" cy="4525963"/>
          </a:xfrm>
        </p:spPr>
        <p:txBody>
          <a:bodyPr>
            <a:normAutofit/>
          </a:bodyPr>
          <a:lstStyle/>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0" indent="0" fontAlgn="base">
              <a:lnSpc>
                <a:spcPts val="1500"/>
              </a:lnSpc>
              <a:spcBef>
                <a:spcPts val="700"/>
              </a:spcBef>
              <a:buClr>
                <a:srgbClr val="236995"/>
              </a:buClr>
              <a:buSzPts val="1000"/>
              <a:buNone/>
              <a:tabLst>
                <a:tab pos="252095" algn="l"/>
              </a:tabLst>
            </a:pPr>
            <a:endParaRPr lang="en-GB" sz="1800" u="none" strike="noStrike" kern="0" spc="0" dirty="0">
              <a:solidFill>
                <a:srgbClr val="000000"/>
              </a:solidFill>
              <a:effectLst/>
              <a:uFill>
                <a:solidFill>
                  <a:srgbClr val="000000"/>
                </a:solidFill>
              </a:uFill>
              <a:latin typeface="Arial" panose="020B0604020202020204" pitchFamily="34" charset="0"/>
              <a:ea typeface="Arial Unicode MS"/>
              <a:cs typeface="Arial Unicode MS"/>
            </a:endParaRPr>
          </a:p>
          <a:p>
            <a:pPr marL="57150" indent="0">
              <a:spcBef>
                <a:spcPts val="800"/>
              </a:spcBef>
              <a:buClr>
                <a:srgbClr val="236995"/>
              </a:buClr>
              <a:buNone/>
            </a:pPr>
            <a:endParaRPr lang="en-GB" sz="1600" dirty="0"/>
          </a:p>
        </p:txBody>
      </p:sp>
      <p:graphicFrame>
        <p:nvGraphicFramePr>
          <p:cNvPr id="2" name="Table 1">
            <a:extLst>
              <a:ext uri="{FF2B5EF4-FFF2-40B4-BE49-F238E27FC236}">
                <a16:creationId xmlns:a16="http://schemas.microsoft.com/office/drawing/2014/main" id="{D38E0902-04C8-4025-B963-354F8A3C9F00}"/>
              </a:ext>
            </a:extLst>
          </p:cNvPr>
          <p:cNvGraphicFramePr>
            <a:graphicFrameLocks noGrp="1"/>
          </p:cNvGraphicFramePr>
          <p:nvPr>
            <p:extLst>
              <p:ext uri="{D42A27DB-BD31-4B8C-83A1-F6EECF244321}">
                <p14:modId xmlns:p14="http://schemas.microsoft.com/office/powerpoint/2010/main" val="1559830267"/>
              </p:ext>
            </p:extLst>
          </p:nvPr>
        </p:nvGraphicFramePr>
        <p:xfrm>
          <a:off x="485776" y="1474325"/>
          <a:ext cx="8129718" cy="3807008"/>
        </p:xfrm>
        <a:graphic>
          <a:graphicData uri="http://schemas.openxmlformats.org/drawingml/2006/table">
            <a:tbl>
              <a:tblPr firstRow="1" firstCol="1" bandRow="1">
                <a:effectLst>
                  <a:outerShdw blurRad="50800" dist="63500" dir="3180000" algn="tl" rotWithShape="0">
                    <a:prstClr val="black">
                      <a:alpha val="40000"/>
                    </a:prstClr>
                  </a:outerShdw>
                </a:effectLst>
                <a:tableStyleId>{5C22544A-7EE6-4342-B048-85BDC9FD1C3A}</a:tableStyleId>
              </a:tblPr>
              <a:tblGrid>
                <a:gridCol w="8129718">
                  <a:extLst>
                    <a:ext uri="{9D8B030D-6E8A-4147-A177-3AD203B41FA5}">
                      <a16:colId xmlns:a16="http://schemas.microsoft.com/office/drawing/2014/main" val="1226796202"/>
                    </a:ext>
                  </a:extLst>
                </a:gridCol>
              </a:tblGrid>
              <a:tr h="377338">
                <a:tc>
                  <a:txBody>
                    <a:bodyPr/>
                    <a:lstStyle/>
                    <a:p>
                      <a:pPr algn="l">
                        <a:spcBef>
                          <a:spcPts val="300"/>
                        </a:spcBef>
                        <a:spcAft>
                          <a:spcPts val="300"/>
                        </a:spcAft>
                      </a:pPr>
                      <a:r>
                        <a:rPr lang="en-GB" sz="2000" dirty="0">
                          <a:solidFill>
                            <a:srgbClr val="F8F8F8"/>
                          </a:solidFill>
                          <a:effectLst/>
                        </a:rPr>
                        <a:t>2023/24 fee scale: proposed elements</a:t>
                      </a:r>
                      <a:endParaRPr lang="en-GB" sz="2000" dirty="0">
                        <a:solidFill>
                          <a:srgbClr val="F8F8F8"/>
                        </a:solidFill>
                        <a:effectLst/>
                        <a:latin typeface="Times New Roman" panose="02020603050405020304" pitchFamily="18" charset="0"/>
                        <a:ea typeface="Arial Unicode MS"/>
                        <a:cs typeface="Times New Roman" panose="02020603050405020304" pitchFamily="18" charset="0"/>
                      </a:endParaRPr>
                    </a:p>
                  </a:txBody>
                  <a:tcPr marL="68580" marR="68580" marT="0" marB="0" anchor="ctr">
                    <a:solidFill>
                      <a:srgbClr val="236995"/>
                    </a:solidFill>
                  </a:tcPr>
                </a:tc>
                <a:extLst>
                  <a:ext uri="{0D108BD9-81ED-4DB2-BD59-A6C34878D82A}">
                    <a16:rowId xmlns:a16="http://schemas.microsoft.com/office/drawing/2014/main" val="2356230762"/>
                  </a:ext>
                </a:extLst>
              </a:tr>
              <a:tr h="3429670">
                <a:tc>
                  <a:txBody>
                    <a:bodyPr/>
                    <a:lstStyle/>
                    <a:p>
                      <a:pPr marL="342900" lvl="0" indent="-342900" algn="l">
                        <a:spcBef>
                          <a:spcPts val="600"/>
                        </a:spcBef>
                        <a:spcAft>
                          <a:spcPts val="0"/>
                        </a:spcAft>
                        <a:buFont typeface="+mj-lt"/>
                        <a:buAutoNum type="alphaUcPeriod"/>
                      </a:pPr>
                      <a:endParaRPr lang="en-GB" sz="400" dirty="0">
                        <a:effectLst/>
                      </a:endParaRPr>
                    </a:p>
                    <a:p>
                      <a:pPr marL="342900" lvl="2" indent="-342900" algn="l">
                        <a:spcBef>
                          <a:spcPts val="600"/>
                        </a:spcBef>
                        <a:spcAft>
                          <a:spcPts val="0"/>
                        </a:spcAft>
                        <a:buFont typeface="+mj-lt"/>
                        <a:buAutoNum type="alphaUcPeriod"/>
                      </a:pPr>
                      <a:r>
                        <a:rPr lang="en-GB" sz="2000" dirty="0">
                          <a:effectLst/>
                        </a:rPr>
                        <a:t>The scale fees for 2022/23</a:t>
                      </a:r>
                    </a:p>
                    <a:p>
                      <a:pPr algn="l">
                        <a:spcBef>
                          <a:spcPts val="600"/>
                        </a:spcBef>
                        <a:spcAft>
                          <a:spcPts val="1200"/>
                        </a:spcAft>
                      </a:pPr>
                      <a:r>
                        <a:rPr lang="en-GB" sz="2000" dirty="0">
                          <a:effectLst/>
                        </a:rPr>
                        <a:t>Plus:</a:t>
                      </a:r>
                    </a:p>
                    <a:p>
                      <a:pPr marL="342900" marR="0" lvl="0" indent="-342900" algn="l" defTabSz="257175" rtl="0" latinLnBrk="0">
                        <a:lnSpc>
                          <a:spcPct val="100000"/>
                        </a:lnSpc>
                        <a:spcBef>
                          <a:spcPts val="600"/>
                        </a:spcBef>
                        <a:spcAft>
                          <a:spcPts val="1200"/>
                        </a:spcAft>
                        <a:buClrTx/>
                        <a:buSzTx/>
                        <a:buFont typeface="+mj-lt"/>
                        <a:buAutoNum type="alphaUcPeriod" startAt="2"/>
                        <a:tabLst/>
                      </a:pPr>
                      <a:r>
                        <a:rPr lang="en-GB" sz="2000" b="1" i="0" u="none" strike="noStrike" cap="none" spc="0" baseline="0" dirty="0">
                          <a:solidFill>
                            <a:schemeClr val="lt1"/>
                          </a:solidFill>
                          <a:effectLst/>
                          <a:uFillTx/>
                          <a:latin typeface="+mn-lt"/>
                          <a:ea typeface="+mn-ea"/>
                          <a:cs typeface="+mn-cs"/>
                          <a:sym typeface="Helvetica"/>
                        </a:rPr>
                        <a:t>Fee variations for recurrent additional audit work in prior years not yet included in scale fees</a:t>
                      </a:r>
                    </a:p>
                    <a:p>
                      <a:pPr marL="342900" lvl="0" indent="-342900" algn="l">
                        <a:spcBef>
                          <a:spcPts val="600"/>
                        </a:spcBef>
                        <a:spcAft>
                          <a:spcPts val="1200"/>
                        </a:spcAft>
                        <a:buFont typeface="+mj-lt"/>
                        <a:buAutoNum type="alphaUcPeriod" startAt="2"/>
                      </a:pPr>
                      <a:r>
                        <a:rPr lang="en-GB" sz="2000" dirty="0">
                          <a:effectLst/>
                        </a:rPr>
                        <a:t>Changes in local audit requirements </a:t>
                      </a:r>
                    </a:p>
                    <a:p>
                      <a:pPr marL="342900" lvl="0" indent="-342900" algn="l">
                        <a:spcBef>
                          <a:spcPts val="600"/>
                        </a:spcBef>
                        <a:spcAft>
                          <a:spcPts val="1200"/>
                        </a:spcAft>
                        <a:buFont typeface="+mj-lt"/>
                        <a:buAutoNum type="alphaUcPeriod" startAt="2"/>
                      </a:pPr>
                      <a:r>
                        <a:rPr lang="en-GB" sz="2000" dirty="0">
                          <a:effectLst/>
                        </a:rPr>
                        <a:t>Adjustments at specific bodies for local circumstances</a:t>
                      </a:r>
                    </a:p>
                    <a:p>
                      <a:pPr marL="342900" lvl="0" indent="-342900" algn="l">
                        <a:spcBef>
                          <a:spcPts val="600"/>
                        </a:spcBef>
                        <a:spcAft>
                          <a:spcPts val="1200"/>
                        </a:spcAft>
                        <a:buFont typeface="+mj-lt"/>
                        <a:buAutoNum type="alphaUcPeriod" startAt="2"/>
                      </a:pPr>
                      <a:r>
                        <a:rPr lang="en-GB" sz="2000" dirty="0">
                          <a:effectLst/>
                        </a:rPr>
                        <a:t>Adjustment for the procurement outcome</a:t>
                      </a:r>
                      <a:endParaRPr lang="en-GB" sz="2000" dirty="0">
                        <a:effectLst/>
                        <a:latin typeface="Times New Roman" panose="02020603050405020304" pitchFamily="18" charset="0"/>
                        <a:ea typeface="Arial Unicode MS"/>
                        <a:cs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2819348187"/>
                  </a:ext>
                </a:extLst>
              </a:tr>
            </a:tbl>
          </a:graphicData>
        </a:graphic>
      </p:graphicFrame>
      <p:sp>
        <p:nvSpPr>
          <p:cNvPr id="6" name="TextBox 5">
            <a:extLst>
              <a:ext uri="{FF2B5EF4-FFF2-40B4-BE49-F238E27FC236}">
                <a16:creationId xmlns:a16="http://schemas.microsoft.com/office/drawing/2014/main" id="{4D14A829-1413-6678-BB59-C946B939B837}"/>
              </a:ext>
            </a:extLst>
          </p:cNvPr>
          <p:cNvSpPr txBox="1"/>
          <p:nvPr/>
        </p:nvSpPr>
        <p:spPr>
          <a:xfrm>
            <a:off x="485775" y="912355"/>
            <a:ext cx="226581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accent6">
                    <a:lumMod val="50000"/>
                  </a:schemeClr>
                </a:solidFill>
                <a:effectLst/>
                <a:uFillTx/>
                <a:latin typeface="Arial" panose="020B0604020202020204" pitchFamily="34" charset="0"/>
                <a:ea typeface="+mj-ea"/>
                <a:cs typeface="Arial" panose="020B0604020202020204" pitchFamily="34" charset="0"/>
                <a:sym typeface="Helvetica"/>
              </a:rPr>
              <a:t>Summary</a:t>
            </a:r>
          </a:p>
        </p:txBody>
      </p:sp>
    </p:spTree>
    <p:extLst>
      <p:ext uri="{BB962C8B-B14F-4D97-AF65-F5344CB8AC3E}">
        <p14:creationId xmlns:p14="http://schemas.microsoft.com/office/powerpoint/2010/main" val="26044322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1143000"/>
          </a:xfrm>
          <a:prstGeom prst="rect">
            <a:avLst/>
          </a:prstGeom>
        </p:spPr>
        <p:txBody>
          <a:bodyPr>
            <a:normAutofit/>
          </a:bodyPr>
          <a:lstStyle>
            <a:lvl1pPr>
              <a:defRPr>
                <a:solidFill>
                  <a:srgbClr val="236995"/>
                </a:solidFill>
              </a:defRPr>
            </a:lvl1pPr>
          </a:lstStyle>
          <a:p>
            <a:r>
              <a:rPr lang="en-GB" sz="2800" dirty="0"/>
              <a:t>Agenda</a:t>
            </a:r>
            <a:endParaRPr sz="2800" dirty="0"/>
          </a:p>
        </p:txBody>
      </p:sp>
      <p:graphicFrame>
        <p:nvGraphicFramePr>
          <p:cNvPr id="2" name="Table 2">
            <a:extLst>
              <a:ext uri="{FF2B5EF4-FFF2-40B4-BE49-F238E27FC236}">
                <a16:creationId xmlns:a16="http://schemas.microsoft.com/office/drawing/2014/main" id="{8FBBD681-3A77-4806-BDA5-911F6A402E89}"/>
              </a:ext>
            </a:extLst>
          </p:cNvPr>
          <p:cNvGraphicFramePr>
            <a:graphicFrameLocks noGrp="1"/>
          </p:cNvGraphicFramePr>
          <p:nvPr>
            <p:extLst>
              <p:ext uri="{D42A27DB-BD31-4B8C-83A1-F6EECF244321}">
                <p14:modId xmlns:p14="http://schemas.microsoft.com/office/powerpoint/2010/main" val="3915838608"/>
              </p:ext>
            </p:extLst>
          </p:nvPr>
        </p:nvGraphicFramePr>
        <p:xfrm>
          <a:off x="424598" y="1208463"/>
          <a:ext cx="8294803" cy="4167508"/>
        </p:xfrm>
        <a:graphic>
          <a:graphicData uri="http://schemas.openxmlformats.org/drawingml/2006/table">
            <a:tbl>
              <a:tblPr firstRow="1" bandRow="1">
                <a:effectLst/>
                <a:tableStyleId>{5940675A-B579-460E-94D1-54222C63F5DA}</a:tableStyleId>
              </a:tblPr>
              <a:tblGrid>
                <a:gridCol w="607107">
                  <a:extLst>
                    <a:ext uri="{9D8B030D-6E8A-4147-A177-3AD203B41FA5}">
                      <a16:colId xmlns:a16="http://schemas.microsoft.com/office/drawing/2014/main" val="2636645887"/>
                    </a:ext>
                  </a:extLst>
                </a:gridCol>
                <a:gridCol w="5503680">
                  <a:extLst>
                    <a:ext uri="{9D8B030D-6E8A-4147-A177-3AD203B41FA5}">
                      <a16:colId xmlns:a16="http://schemas.microsoft.com/office/drawing/2014/main" val="1279299333"/>
                    </a:ext>
                  </a:extLst>
                </a:gridCol>
                <a:gridCol w="2184016">
                  <a:extLst>
                    <a:ext uri="{9D8B030D-6E8A-4147-A177-3AD203B41FA5}">
                      <a16:colId xmlns:a16="http://schemas.microsoft.com/office/drawing/2014/main" val="1849410458"/>
                    </a:ext>
                  </a:extLst>
                </a:gridCol>
              </a:tblGrid>
              <a:tr h="603450">
                <a:tc>
                  <a:txBody>
                    <a:bodyPr/>
                    <a:lstStyle/>
                    <a:p>
                      <a:pPr algn="l">
                        <a:spcBef>
                          <a:spcPts val="600"/>
                        </a:spcBef>
                      </a:pPr>
                      <a:r>
                        <a:rPr lang="en-GB" sz="1500" dirty="0">
                          <a:latin typeface="Arial" panose="020B0604020202020204" pitchFamily="34" charset="0"/>
                          <a:cs typeface="Arial" panose="020B0604020202020204" pitchFamily="34" charset="0"/>
                        </a:rPr>
                        <a:t>10:30</a:t>
                      </a: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Introduction &amp; Welcome </a:t>
                      </a:r>
                      <a:endParaRPr lang="en-GB" sz="1500" b="1" dirty="0">
                        <a:latin typeface="Arial" panose="020B0604020202020204" pitchFamily="34" charset="0"/>
                        <a:cs typeface="Arial" panose="020B0604020202020204" pitchFamily="34" charset="0"/>
                      </a:endParaRP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dirty="0">
                          <a:latin typeface="Arial" panose="020B0604020202020204" pitchFamily="34" charset="0"/>
                          <a:cs typeface="Arial" panose="020B0604020202020204" pitchFamily="34" charset="0"/>
                        </a:rPr>
                        <a:t>Steve Freer</a:t>
                      </a:r>
                    </a:p>
                    <a:p>
                      <a:pPr algn="l"/>
                      <a:r>
                        <a:rPr lang="en-GB" sz="1500" dirty="0">
                          <a:latin typeface="Arial" panose="020B0604020202020204" pitchFamily="34" charset="0"/>
                          <a:cs typeface="Arial" panose="020B0604020202020204" pitchFamily="34" charset="0"/>
                        </a:rPr>
                        <a:t>Chair, PSAA</a:t>
                      </a: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805203"/>
                  </a:ext>
                </a:extLst>
              </a:tr>
              <a:tr h="795001">
                <a:tc>
                  <a:txBody>
                    <a:bodyPr/>
                    <a:lstStyle/>
                    <a:p>
                      <a:pPr algn="l"/>
                      <a:r>
                        <a:rPr lang="en-GB" sz="1500" dirty="0">
                          <a:latin typeface="Arial" panose="020B0604020202020204" pitchFamily="34" charset="0"/>
                          <a:cs typeface="Arial" panose="020B0604020202020204" pitchFamily="34" charset="0"/>
                        </a:rPr>
                        <a:t>10:35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Setting the 2023/24 fee scale </a:t>
                      </a:r>
                    </a:p>
                    <a:p>
                      <a:pPr marL="0" marR="0" indent="0" algn="l" defTabSz="257175" rtl="0" latinLnBrk="0">
                        <a:lnSpc>
                          <a:spcPct val="100000"/>
                        </a:lnSpc>
                        <a:spcBef>
                          <a:spcPts val="0"/>
                        </a:spcBef>
                        <a:spcAft>
                          <a:spcPts val="600"/>
                        </a:spcAft>
                        <a:buClrTx/>
                        <a:buSzTx/>
                        <a:buFontTx/>
                        <a:buNone/>
                        <a:tabLst/>
                      </a:pPr>
                      <a:r>
                        <a:rPr lang="en-GB" sz="1500" b="1" i="1"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	</a:t>
                      </a:r>
                      <a:r>
                        <a:rPr lang="en-GB" sz="15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Legal framework</a:t>
                      </a:r>
                    </a:p>
                    <a:p>
                      <a:pPr marL="0" marR="0" indent="0" algn="l" defTabSz="257175" rtl="0" latinLnBrk="0">
                        <a:lnSpc>
                          <a:spcPct val="100000"/>
                        </a:lnSpc>
                        <a:spcBef>
                          <a:spcPts val="0"/>
                        </a:spcBef>
                        <a:spcAft>
                          <a:spcPts val="600"/>
                        </a:spcAft>
                        <a:buClrTx/>
                        <a:buSzTx/>
                        <a:buFontTx/>
                        <a:buNone/>
                        <a:tabLst/>
                      </a:pPr>
                      <a:r>
                        <a:rPr lang="en-GB" sz="15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	Audit fees </a:t>
                      </a:r>
                    </a:p>
                    <a:p>
                      <a:pPr marL="0" marR="0" indent="0" algn="l" defTabSz="257175" rtl="0" latinLnBrk="0">
                        <a:lnSpc>
                          <a:spcPct val="100000"/>
                        </a:lnSpc>
                        <a:spcBef>
                          <a:spcPts val="0"/>
                        </a:spcBef>
                        <a:spcAft>
                          <a:spcPts val="600"/>
                        </a:spcAft>
                        <a:buClrTx/>
                        <a:buSzTx/>
                        <a:buFontTx/>
                        <a:buNone/>
                        <a:tabLst/>
                      </a:pPr>
                      <a:r>
                        <a:rPr lang="en-GB" sz="15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	Audit fee changes and key reasons for fee increase</a:t>
                      </a:r>
                    </a:p>
                    <a:p>
                      <a:pPr marL="0" marR="0" lvl="0" indent="0" algn="l" defTabSz="257175" rtl="0" eaLnBrk="1" fontAlgn="auto" latinLnBrk="0" hangingPunct="1">
                        <a:lnSpc>
                          <a:spcPct val="100000"/>
                        </a:lnSpc>
                        <a:spcBef>
                          <a:spcPts val="0"/>
                        </a:spcBef>
                        <a:spcAft>
                          <a:spcPts val="600"/>
                        </a:spcAft>
                        <a:buClrTx/>
                        <a:buSzTx/>
                        <a:buFontTx/>
                        <a:buNone/>
                        <a:tabLst/>
                        <a:defRPr/>
                      </a:pPr>
                      <a:r>
                        <a:rPr lang="en-GB" sz="15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	The proposed 2023/24 scale fees </a:t>
                      </a:r>
                    </a:p>
                    <a:p>
                      <a:pPr marL="0" marR="0" lvl="0" indent="0" algn="l" defTabSz="257175" rtl="0" eaLnBrk="1" fontAlgn="auto" latinLnBrk="0" hangingPunct="1">
                        <a:lnSpc>
                          <a:spcPct val="100000"/>
                        </a:lnSpc>
                        <a:spcBef>
                          <a:spcPts val="0"/>
                        </a:spcBef>
                        <a:spcAft>
                          <a:spcPts val="600"/>
                        </a:spcAft>
                        <a:buClrTx/>
                        <a:buSzTx/>
                        <a:buFontTx/>
                        <a:buNone/>
                        <a:tabLst/>
                        <a:defRPr/>
                      </a:pPr>
                      <a:r>
                        <a:rPr lang="en-GB" sz="15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	Audit backlog</a:t>
                      </a:r>
                    </a:p>
                    <a:p>
                      <a:pPr marL="0" marR="0" indent="0" algn="l" defTabSz="257175" rtl="0" latinLnBrk="0">
                        <a:lnSpc>
                          <a:spcPct val="100000"/>
                        </a:lnSpc>
                        <a:spcBef>
                          <a:spcPts val="0"/>
                        </a:spcBef>
                        <a:spcAft>
                          <a:spcPts val="800"/>
                        </a:spcAft>
                        <a:buClrTx/>
                        <a:buSzTx/>
                        <a:buFontTx/>
                        <a:buNone/>
                        <a:tabLst/>
                      </a:pPr>
                      <a:r>
                        <a:rPr lang="en-GB" sz="15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	Contract management</a:t>
                      </a:r>
                    </a:p>
                    <a:p>
                      <a:pPr marL="0" marR="0" indent="0" algn="l" defTabSz="257175" rtl="0" latinLnBrk="0">
                        <a:lnSpc>
                          <a:spcPct val="100000"/>
                        </a:lnSpc>
                        <a:spcBef>
                          <a:spcPts val="0"/>
                        </a:spcBef>
                        <a:spcAft>
                          <a:spcPts val="800"/>
                        </a:spcAft>
                        <a:buClrTx/>
                        <a:buSzTx/>
                        <a:buFontTx/>
                        <a:buNone/>
                        <a:tabLst/>
                      </a:pPr>
                      <a:endParaRPr lang="en-GB" sz="6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PSAA team</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362344"/>
                  </a:ext>
                </a:extLst>
              </a:tr>
              <a:tr h="603450">
                <a:tc>
                  <a:txBody>
                    <a:bodyPr/>
                    <a:lstStyle/>
                    <a:p>
                      <a:pPr algn="l"/>
                      <a:r>
                        <a:rPr lang="en-GB" sz="1500" dirty="0">
                          <a:latin typeface="Arial" panose="020B0604020202020204" pitchFamily="34" charset="0"/>
                          <a:cs typeface="Arial" panose="020B0604020202020204" pitchFamily="34" charset="0"/>
                        </a:rPr>
                        <a:t>11.15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Q&amp;A panel session </a:t>
                      </a:r>
                    </a:p>
                    <a:p>
                      <a:pPr marL="0" marR="0" indent="0" algn="l" defTabSz="457200" rtl="0" latinLnBrk="0">
                        <a:lnSpc>
                          <a:spcPct val="100000"/>
                        </a:lnSpc>
                        <a:spcBef>
                          <a:spcPts val="0"/>
                        </a:spcBef>
                        <a:spcAft>
                          <a:spcPts val="0"/>
                        </a:spcAft>
                        <a:buClrTx/>
                        <a:buSzTx/>
                        <a:buFontTx/>
                        <a:buNone/>
                        <a:tabLst/>
                      </a:pPr>
                      <a:endPar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5663164"/>
                  </a:ext>
                </a:extLst>
              </a:tr>
              <a:tr h="603450">
                <a:tc>
                  <a:txBody>
                    <a:bodyPr/>
                    <a:lstStyle/>
                    <a:p>
                      <a:pPr algn="l"/>
                      <a:r>
                        <a:rPr lang="en-GB" sz="1500" dirty="0">
                          <a:latin typeface="Arial" panose="020B0604020202020204" pitchFamily="34" charset="0"/>
                          <a:cs typeface="Arial" panose="020B0604020202020204" pitchFamily="34" charset="0"/>
                        </a:rPr>
                        <a:t>11:55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Closing comments </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Steve Freer</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611223"/>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11614" y="774059"/>
            <a:ext cx="8229601" cy="704304"/>
          </a:xfrm>
        </p:spPr>
        <p:txBody>
          <a:bodyPr>
            <a:normAutofit/>
          </a:bodyPr>
          <a:lstStyle/>
          <a:p>
            <a:r>
              <a:rPr lang="en-GB" sz="2000" dirty="0">
                <a:solidFill>
                  <a:srgbClr val="236995"/>
                </a:solidFill>
                <a:latin typeface="Arial" panose="020B0604020202020204" pitchFamily="34" charset="0"/>
                <a:cs typeface="Arial" panose="020B0604020202020204" pitchFamily="34" charset="0"/>
                <a:sym typeface="Helvetica"/>
              </a:rPr>
              <a:t>Scale fees set for 2022/23 </a:t>
            </a:r>
            <a:endParaRPr lang="en-GB" sz="2000" dirty="0">
              <a:solidFill>
                <a:srgbClr val="236995"/>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11614" y="1467127"/>
            <a:ext cx="8229601" cy="4077996"/>
          </a:xfrm>
        </p:spPr>
        <p:txBody>
          <a:bodyPr>
            <a:normAutofit fontScale="92500" lnSpcReduction="10000"/>
          </a:bodyPr>
          <a:lstStyle/>
          <a:p>
            <a:pPr marL="468000" indent="-285750" fontAlgn="base">
              <a:lnSpc>
                <a:spcPct val="110000"/>
              </a:lnSpc>
              <a:spcBef>
                <a:spcPts val="800"/>
              </a:spcBef>
              <a:buClr>
                <a:srgbClr val="236995"/>
              </a:buClr>
              <a:buSzPct val="110000"/>
            </a:pPr>
            <a:r>
              <a:rPr lang="en-GB" sz="1800" dirty="0">
                <a:solidFill>
                  <a:schemeClr val="tx1"/>
                </a:solidFill>
                <a:uFill>
                  <a:solidFill>
                    <a:srgbClr val="000000"/>
                  </a:solidFill>
                </a:uFill>
              </a:rPr>
              <a:t>we use the scale fees for the previous year as the starting point for the next fee scale</a:t>
            </a:r>
          </a:p>
          <a:p>
            <a:pPr marL="468000" indent="-285750" fontAlgn="base">
              <a:lnSpc>
                <a:spcPct val="110000"/>
              </a:lnSpc>
              <a:spcBef>
                <a:spcPts val="800"/>
              </a:spcBef>
              <a:buClr>
                <a:srgbClr val="236995"/>
              </a:buClr>
              <a:buSzPct val="110000"/>
            </a:pPr>
            <a:r>
              <a:rPr lang="en-GB" sz="1800" dirty="0">
                <a:solidFill>
                  <a:schemeClr val="tx1"/>
                </a:solidFill>
                <a:uFill>
                  <a:solidFill>
                    <a:srgbClr val="000000"/>
                  </a:solidFill>
                </a:uFill>
              </a:rPr>
              <a:t>then we take into account any necessary adjustments, for example for recurring approved fee variations</a:t>
            </a:r>
          </a:p>
          <a:p>
            <a:pPr marL="468000" indent="-285750" fontAlgn="base">
              <a:lnSpc>
                <a:spcPct val="110000"/>
              </a:lnSpc>
              <a:spcBef>
                <a:spcPts val="800"/>
              </a:spcBef>
              <a:buClr>
                <a:srgbClr val="236995"/>
              </a:buClr>
              <a:buSzPct val="110000"/>
            </a:pPr>
            <a:r>
              <a:rPr lang="en-GB" sz="1800" dirty="0">
                <a:solidFill>
                  <a:schemeClr val="tx1"/>
                </a:solidFill>
                <a:uFill>
                  <a:solidFill>
                    <a:srgbClr val="000000"/>
                  </a:solidFill>
                </a:uFill>
              </a:rPr>
              <a:t>this should provide the most up-to-date information possible about the work required to deliver an audit compliant with the Code of Audit Practice and regulatory requirements</a:t>
            </a:r>
          </a:p>
          <a:p>
            <a:pPr marL="57150" indent="0">
              <a:spcBef>
                <a:spcPts val="1400"/>
              </a:spcBef>
              <a:buClr>
                <a:srgbClr val="236995"/>
              </a:buClr>
              <a:buNone/>
            </a:pPr>
            <a:r>
              <a:rPr lang="en-GB" sz="1800" u="none" strike="noStrike" kern="0" spc="0"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Unicode MS"/>
              </a:rPr>
              <a:t>However: </a:t>
            </a:r>
          </a:p>
          <a:p>
            <a:pPr marL="468000" indent="-285750" fontAlgn="base">
              <a:lnSpc>
                <a:spcPct val="120000"/>
              </a:lnSpc>
              <a:spcBef>
                <a:spcPts val="800"/>
              </a:spcBef>
              <a:buClr>
                <a:srgbClr val="236995"/>
              </a:buClr>
              <a:buSzPct val="110000"/>
            </a:pPr>
            <a:r>
              <a:rPr lang="en-GB" sz="1800" dirty="0">
                <a:solidFill>
                  <a:schemeClr val="tx1"/>
                </a:solidFill>
                <a:uFill>
                  <a:solidFill>
                    <a:srgbClr val="000000"/>
                  </a:solidFill>
                </a:uFill>
              </a:rPr>
              <a:t>the impact of delayed audit completions meant that when we consulted on the last fee scale in autumn 2022 we did not have complete data on total fees </a:t>
            </a:r>
          </a:p>
          <a:p>
            <a:pPr marL="468000" indent="-285750" fontAlgn="base">
              <a:lnSpc>
                <a:spcPct val="120000"/>
              </a:lnSpc>
              <a:spcBef>
                <a:spcPts val="800"/>
              </a:spcBef>
              <a:buClr>
                <a:srgbClr val="236995"/>
              </a:buClr>
              <a:buSzPct val="110000"/>
            </a:pPr>
            <a:r>
              <a:rPr lang="en-GB" sz="1800" dirty="0">
                <a:solidFill>
                  <a:schemeClr val="tx1"/>
                </a:solidFill>
                <a:uFill>
                  <a:solidFill>
                    <a:srgbClr val="000000"/>
                  </a:solidFill>
                </a:uFill>
              </a:rPr>
              <a:t>we therefore could not update the scale fees for ongoing additional work at all opted-in bodies</a:t>
            </a:r>
          </a:p>
          <a:p>
            <a:pPr marL="342900" indent="-285750">
              <a:spcBef>
                <a:spcPts val="800"/>
              </a:spcBef>
              <a:buClr>
                <a:srgbClr val="236995"/>
              </a:buClr>
            </a:pPr>
            <a:endParaRPr lang="en-GB" sz="1600" dirty="0"/>
          </a:p>
        </p:txBody>
      </p:sp>
      <p:sp>
        <p:nvSpPr>
          <p:cNvPr id="2" name="Title 3">
            <a:extLst>
              <a:ext uri="{FF2B5EF4-FFF2-40B4-BE49-F238E27FC236}">
                <a16:creationId xmlns:a16="http://schemas.microsoft.com/office/drawing/2014/main" id="{9EA97B10-397A-FBC2-6363-B84D0A91F9F1}"/>
              </a:ext>
            </a:extLst>
          </p:cNvPr>
          <p:cNvSpPr txBox="1">
            <a:spLocks/>
          </p:cNvSpPr>
          <p:nvPr/>
        </p:nvSpPr>
        <p:spPr>
          <a:xfrm>
            <a:off x="411614" y="333375"/>
            <a:ext cx="8229601" cy="40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0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spcBef>
                <a:spcPts val="1000"/>
              </a:spcBef>
            </a:pPr>
            <a:r>
              <a:rPr lang="en-GB" sz="2700" kern="0" dirty="0">
                <a:solidFill>
                  <a:srgbClr val="236995"/>
                </a:solidFill>
                <a:sym typeface="Helvetica"/>
              </a:rPr>
              <a:t>Setting the 2023/24 fee scale</a:t>
            </a:r>
            <a:endParaRPr lang="en-GB" kern="0" dirty="0"/>
          </a:p>
        </p:txBody>
      </p:sp>
    </p:spTree>
    <p:extLst>
      <p:ext uri="{BB962C8B-B14F-4D97-AF65-F5344CB8AC3E}">
        <p14:creationId xmlns:p14="http://schemas.microsoft.com/office/powerpoint/2010/main" val="428441185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838899"/>
            <a:ext cx="8229601" cy="637476"/>
          </a:xfrm>
        </p:spPr>
        <p:txBody>
          <a:bodyPr>
            <a:normAutofit fontScale="90000"/>
          </a:bodyPr>
          <a:lstStyle/>
          <a:p>
            <a:br>
              <a:rPr lang="en-GB" sz="2800" dirty="0">
                <a:solidFill>
                  <a:srgbClr val="236995"/>
                </a:solidFill>
                <a:sym typeface="Helvetica"/>
              </a:rPr>
            </a:br>
            <a:r>
              <a:rPr lang="en-US" sz="2000" b="1" i="0" dirty="0">
                <a:solidFill>
                  <a:srgbClr val="236995"/>
                </a:solidFill>
                <a:effectLst/>
                <a:latin typeface="Arial" panose="020B0604020202020204" pitchFamily="34" charset="0"/>
                <a:ea typeface="Times New Roman" panose="02020603050405020304" pitchFamily="18" charset="0"/>
                <a:cs typeface="Arial" panose="020B0604020202020204" pitchFamily="34" charset="0"/>
              </a:rPr>
              <a:t>Fee variations for recurrent requirements not yet included in the fee scale</a:t>
            </a:r>
            <a:br>
              <a:rPr lang="en-GB" sz="1800" b="1" i="1" dirty="0">
                <a:solidFill>
                  <a:srgbClr val="2E74B5"/>
                </a:solidFill>
                <a:effectLst/>
                <a:latin typeface="Helvetica Neue"/>
                <a:ea typeface="Times New Roman" panose="02020603050405020304" pitchFamily="18" charset="0"/>
                <a:cs typeface="Times New Roman" panose="02020603050405020304" pitchFamily="18" charset="0"/>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11175" y="1272989"/>
            <a:ext cx="7902983" cy="4525963"/>
          </a:xfrm>
        </p:spPr>
        <p:txBody>
          <a:bodyPr>
            <a:normAutofit/>
          </a:bodyPr>
          <a:lstStyle/>
          <a:p>
            <a:pPr marL="342900" indent="-285750" fontAlgn="base">
              <a:spcBef>
                <a:spcPts val="800"/>
              </a:spcBef>
              <a:spcAft>
                <a:spcPts val="400"/>
              </a:spcAft>
              <a:buClr>
                <a:srgbClr val="236995"/>
              </a:buClr>
              <a:buSzPct val="110000"/>
            </a:pPr>
            <a:r>
              <a:rPr lang="en-GB" sz="1700" dirty="0">
                <a:solidFill>
                  <a:schemeClr val="tx1"/>
                </a:solidFill>
                <a:uFill>
                  <a:solidFill>
                    <a:srgbClr val="000000"/>
                  </a:solidFill>
                </a:uFill>
              </a:rPr>
              <a:t>where the additional audit work is recurrent we consolidate the additional fee into the fee scale fee </a:t>
            </a:r>
          </a:p>
          <a:p>
            <a:pPr marL="342900" indent="-285750" fontAlgn="base">
              <a:spcBef>
                <a:spcPts val="800"/>
              </a:spcBef>
              <a:spcAft>
                <a:spcPts val="400"/>
              </a:spcAft>
              <a:buClr>
                <a:srgbClr val="236995"/>
              </a:buClr>
              <a:buSzPct val="110000"/>
            </a:pPr>
            <a:r>
              <a:rPr lang="en-US" sz="1700" dirty="0">
                <a:solidFill>
                  <a:schemeClr val="tx1"/>
                </a:solidFill>
                <a:uFill>
                  <a:solidFill>
                    <a:srgbClr val="000000"/>
                  </a:solidFill>
                </a:uFill>
              </a:rPr>
              <a:t>non-recurrent additional work continues to be dealt with through one-off fee variations each year</a:t>
            </a:r>
            <a:endParaRPr lang="en-GB" sz="1700" dirty="0">
              <a:solidFill>
                <a:schemeClr val="tx1"/>
              </a:solidFill>
              <a:uFill>
                <a:solidFill>
                  <a:srgbClr val="000000"/>
                </a:solidFill>
              </a:uFill>
            </a:endParaRPr>
          </a:p>
          <a:p>
            <a:pPr marL="342900" indent="-285750" fontAlgn="base">
              <a:spcBef>
                <a:spcPts val="800"/>
              </a:spcBef>
              <a:spcAft>
                <a:spcPts val="400"/>
              </a:spcAft>
              <a:buClr>
                <a:srgbClr val="236995"/>
              </a:buClr>
              <a:buSzPct val="110000"/>
            </a:pPr>
            <a:r>
              <a:rPr lang="en-GB" sz="1700" dirty="0">
                <a:solidFill>
                  <a:schemeClr val="tx1"/>
                </a:solidFill>
                <a:uFill>
                  <a:solidFill>
                    <a:srgbClr val="000000"/>
                  </a:solidFill>
                </a:uFill>
              </a:rPr>
              <a:t>for the 2023/24 fee scale we are proposing to update the scale fees for all individual opted-in bodies where additional recurrent audit work is needed</a:t>
            </a:r>
          </a:p>
          <a:p>
            <a:pPr marL="342900" indent="-285750" fontAlgn="base">
              <a:spcBef>
                <a:spcPts val="800"/>
              </a:spcBef>
              <a:spcAft>
                <a:spcPts val="400"/>
              </a:spcAft>
              <a:buClr>
                <a:srgbClr val="236995"/>
              </a:buClr>
              <a:buSzPct val="110000"/>
            </a:pPr>
            <a:r>
              <a:rPr lang="en-GB" sz="1700" dirty="0">
                <a:solidFill>
                  <a:schemeClr val="tx1"/>
                </a:solidFill>
                <a:uFill>
                  <a:solidFill>
                    <a:srgbClr val="000000"/>
                  </a:solidFill>
                </a:uFill>
              </a:rPr>
              <a:t>the categories of additional work for consolidation cover: group accounts, pension valuation, PPE valuation, enhanced audit requirements in relation to public interest entities and major local audits, increased FRC challenge, PFI, and investment valuation (pension funds) </a:t>
            </a:r>
          </a:p>
          <a:p>
            <a:pPr marL="342900" indent="-285750" fontAlgn="base">
              <a:spcBef>
                <a:spcPts val="800"/>
              </a:spcBef>
              <a:buClr>
                <a:srgbClr val="236995"/>
              </a:buClr>
              <a:buSzPct val="110000"/>
            </a:pPr>
            <a:r>
              <a:rPr lang="en-GB" sz="1700" dirty="0">
                <a:solidFill>
                  <a:schemeClr val="tx1"/>
                </a:solidFill>
                <a:uFill>
                  <a:solidFill>
                    <a:srgbClr val="000000"/>
                  </a:solidFill>
                </a:uFill>
              </a:rPr>
              <a:t>while most PFI schemes will be long-standing schemes, an incoming audit firm will not be familiar with the details of each scheme and will need to undertake additional work to understand the scheme and model. This additional work will require a fee variation</a:t>
            </a: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342900" indent="-285750">
              <a:spcBef>
                <a:spcPts val="800"/>
              </a:spcBef>
              <a:buClr>
                <a:srgbClr val="236995"/>
              </a:buClr>
            </a:pPr>
            <a:endParaRPr lang="en-GB" sz="1600" dirty="0"/>
          </a:p>
        </p:txBody>
      </p:sp>
      <p:sp>
        <p:nvSpPr>
          <p:cNvPr id="2" name="Title 3">
            <a:extLst>
              <a:ext uri="{FF2B5EF4-FFF2-40B4-BE49-F238E27FC236}">
                <a16:creationId xmlns:a16="http://schemas.microsoft.com/office/drawing/2014/main" id="{E59D7A53-ACB1-3670-7D6F-FC3CDFB23CCA}"/>
              </a:ext>
            </a:extLst>
          </p:cNvPr>
          <p:cNvSpPr txBox="1">
            <a:spLocks/>
          </p:cNvSpPr>
          <p:nvPr/>
        </p:nvSpPr>
        <p:spPr>
          <a:xfrm>
            <a:off x="411614" y="333375"/>
            <a:ext cx="8229601" cy="40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0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spcBef>
                <a:spcPts val="1000"/>
              </a:spcBef>
            </a:pPr>
            <a:r>
              <a:rPr lang="en-GB" sz="2700" kern="0" dirty="0">
                <a:solidFill>
                  <a:srgbClr val="236995"/>
                </a:solidFill>
                <a:sym typeface="Helvetica"/>
              </a:rPr>
              <a:t>Setting the 2023/24 fee scale</a:t>
            </a:r>
            <a:endParaRPr lang="en-GB" kern="0" dirty="0"/>
          </a:p>
        </p:txBody>
      </p:sp>
    </p:spTree>
    <p:extLst>
      <p:ext uri="{BB962C8B-B14F-4D97-AF65-F5344CB8AC3E}">
        <p14:creationId xmlns:p14="http://schemas.microsoft.com/office/powerpoint/2010/main" val="15879822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11614" y="980933"/>
            <a:ext cx="8229601" cy="407128"/>
          </a:xfrm>
        </p:spPr>
        <p:txBody>
          <a:bodyPr>
            <a:normAutofit fontScale="90000"/>
          </a:bodyPr>
          <a:lstStyle/>
          <a:p>
            <a:br>
              <a:rPr lang="en-GB" sz="2800" dirty="0">
                <a:solidFill>
                  <a:srgbClr val="236995"/>
                </a:solidFill>
                <a:sym typeface="Helvetica"/>
              </a:rPr>
            </a:br>
            <a:r>
              <a:rPr lang="en-US" sz="2200" b="1" i="0" dirty="0">
                <a:solidFill>
                  <a:srgbClr val="236995"/>
                </a:solidFill>
                <a:effectLst/>
                <a:latin typeface="Arial" panose="020B0604020202020204" pitchFamily="34" charset="0"/>
                <a:ea typeface="Times New Roman" panose="02020603050405020304" pitchFamily="18" charset="0"/>
                <a:cs typeface="Arial" panose="020B0604020202020204" pitchFamily="34" charset="0"/>
              </a:rPr>
              <a:t>Changes in local audit requirements </a:t>
            </a: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0" y="1628492"/>
            <a:ext cx="8278495" cy="3601015"/>
          </a:xfrm>
        </p:spPr>
        <p:txBody>
          <a:bodyPr>
            <a:normAutofit/>
          </a:bodyPr>
          <a:lstStyle/>
          <a:p>
            <a:pPr marL="57150" lvl="0" indent="0" fontAlgn="base">
              <a:spcBef>
                <a:spcPts val="800"/>
              </a:spcBef>
              <a:buClr>
                <a:srgbClr val="236995"/>
              </a:buClr>
              <a:buNone/>
            </a:pPr>
            <a:r>
              <a:rPr lang="en-GB" sz="1800" dirty="0">
                <a:uFill>
                  <a:solidFill>
                    <a:srgbClr val="000000"/>
                  </a:solidFill>
                </a:uFill>
                <a:latin typeface="Arial" panose="020B0604020202020204" pitchFamily="34" charset="0"/>
              </a:rPr>
              <a:t>Based on the research this year we have determined the level at which it is reasonable to consolidate additional work into the 2023/24 fee scale for: </a:t>
            </a:r>
          </a:p>
          <a:p>
            <a:pPr marL="468000" indent="-285750" fontAlgn="base">
              <a:spcBef>
                <a:spcPts val="1200"/>
              </a:spcBef>
              <a:buClr>
                <a:srgbClr val="236995"/>
              </a:buClr>
              <a:buSzPct val="110000"/>
            </a:pPr>
            <a:r>
              <a:rPr lang="en-GB" sz="1800" dirty="0">
                <a:solidFill>
                  <a:schemeClr val="tx1"/>
                </a:solidFill>
                <a:uFill>
                  <a:solidFill>
                    <a:srgbClr val="000000"/>
                  </a:solidFill>
                </a:uFill>
              </a:rPr>
              <a:t>the VFM arrangements commentary </a:t>
            </a:r>
          </a:p>
          <a:p>
            <a:pPr marL="468000" indent="-285750" fontAlgn="base">
              <a:spcBef>
                <a:spcPts val="800"/>
              </a:spcBef>
              <a:buClr>
                <a:srgbClr val="236995"/>
              </a:buClr>
              <a:buSzPct val="110000"/>
            </a:pPr>
            <a:r>
              <a:rPr lang="en-GB" sz="1800" dirty="0">
                <a:solidFill>
                  <a:schemeClr val="tx1"/>
                </a:solidFill>
                <a:uFill>
                  <a:solidFill>
                    <a:srgbClr val="000000"/>
                  </a:solidFill>
                </a:uFill>
              </a:rPr>
              <a:t>additional requirements in ISA 540 </a:t>
            </a:r>
          </a:p>
          <a:p>
            <a:pPr marL="57150" indent="0" fontAlgn="base">
              <a:spcBef>
                <a:spcPts val="800"/>
              </a:spcBef>
              <a:buClr>
                <a:srgbClr val="236995"/>
              </a:buClr>
              <a:buNone/>
            </a:pPr>
            <a:endParaRPr lang="en-GB" sz="600" dirty="0">
              <a:uFill>
                <a:solidFill>
                  <a:srgbClr val="000000"/>
                </a:solidFill>
              </a:uFill>
              <a:latin typeface="Arial" panose="020B0604020202020204" pitchFamily="34" charset="0"/>
            </a:endParaRPr>
          </a:p>
          <a:p>
            <a:pPr marL="57150" indent="0" fontAlgn="base">
              <a:spcBef>
                <a:spcPts val="800"/>
              </a:spcBef>
              <a:buClr>
                <a:srgbClr val="236995"/>
              </a:buClr>
              <a:buNone/>
            </a:pPr>
            <a:r>
              <a:rPr lang="en-GB" sz="1800" dirty="0">
                <a:uFill>
                  <a:solidFill>
                    <a:srgbClr val="000000"/>
                  </a:solidFill>
                </a:uFill>
                <a:latin typeface="Arial" panose="020B0604020202020204" pitchFamily="34" charset="0"/>
              </a:rPr>
              <a:t>Other new requirements (for example ISA 315):</a:t>
            </a:r>
          </a:p>
          <a:p>
            <a:pPr marL="468000" indent="-285750" fontAlgn="base">
              <a:spcBef>
                <a:spcPts val="1200"/>
              </a:spcBef>
              <a:buClr>
                <a:srgbClr val="236995"/>
              </a:buClr>
              <a:buSzPct val="110000"/>
            </a:pPr>
            <a:r>
              <a:rPr lang="en-GB" sz="1800" dirty="0">
                <a:solidFill>
                  <a:schemeClr val="tx1"/>
                </a:solidFill>
                <a:uFill>
                  <a:solidFill>
                    <a:srgbClr val="000000"/>
                  </a:solidFill>
                </a:uFill>
              </a:rPr>
              <a:t>the research has concluded that consolidation into the fee scale is premature at this stage</a:t>
            </a:r>
          </a:p>
          <a:p>
            <a:pPr marL="468000" indent="-285750" fontAlgn="base">
              <a:spcBef>
                <a:spcPts val="800"/>
              </a:spcBef>
              <a:buClr>
                <a:srgbClr val="236995"/>
              </a:buClr>
              <a:buSzPct val="110000"/>
            </a:pPr>
            <a:r>
              <a:rPr lang="en-GB" sz="1800" dirty="0">
                <a:solidFill>
                  <a:schemeClr val="tx1"/>
                </a:solidFill>
                <a:uFill>
                  <a:solidFill>
                    <a:srgbClr val="000000"/>
                  </a:solidFill>
                </a:uFill>
              </a:rPr>
              <a:t>we therefore propose using the fee variations process to establish a realistic fee level for consolidation into a future fee scale </a:t>
            </a:r>
          </a:p>
          <a:p>
            <a:pPr marL="57150" indent="0" fontAlgn="base">
              <a:spcBef>
                <a:spcPts val="800"/>
              </a:spcBef>
              <a:buClr>
                <a:srgbClr val="236995"/>
              </a:buClr>
              <a:buNone/>
            </a:pPr>
            <a:endParaRPr lang="en-GB" sz="1800" dirty="0">
              <a:uFill>
                <a:solidFill>
                  <a:srgbClr val="000000"/>
                </a:solidFill>
              </a:uFill>
              <a:latin typeface="Arial" panose="020B0604020202020204" pitchFamily="34" charset="0"/>
            </a:endParaRP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342900" indent="-285750">
              <a:spcBef>
                <a:spcPts val="800"/>
              </a:spcBef>
              <a:buClr>
                <a:srgbClr val="236995"/>
              </a:buClr>
            </a:pPr>
            <a:endParaRPr lang="en-GB" sz="1600" dirty="0"/>
          </a:p>
        </p:txBody>
      </p:sp>
      <p:sp>
        <p:nvSpPr>
          <p:cNvPr id="2" name="Title 3">
            <a:extLst>
              <a:ext uri="{FF2B5EF4-FFF2-40B4-BE49-F238E27FC236}">
                <a16:creationId xmlns:a16="http://schemas.microsoft.com/office/drawing/2014/main" id="{9EB41AAA-2940-829C-6CC9-B3A7B05BF5D9}"/>
              </a:ext>
            </a:extLst>
          </p:cNvPr>
          <p:cNvSpPr txBox="1">
            <a:spLocks/>
          </p:cNvSpPr>
          <p:nvPr/>
        </p:nvSpPr>
        <p:spPr>
          <a:xfrm>
            <a:off x="411614" y="333375"/>
            <a:ext cx="8229601" cy="40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0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spcBef>
                <a:spcPts val="1000"/>
              </a:spcBef>
            </a:pPr>
            <a:r>
              <a:rPr lang="en-GB" sz="2700" kern="0" dirty="0">
                <a:solidFill>
                  <a:srgbClr val="236995"/>
                </a:solidFill>
                <a:sym typeface="Helvetica"/>
              </a:rPr>
              <a:t>Setting the 2023/24 fee scale</a:t>
            </a:r>
            <a:endParaRPr lang="en-GB" kern="0" dirty="0"/>
          </a:p>
        </p:txBody>
      </p:sp>
    </p:spTree>
    <p:extLst>
      <p:ext uri="{BB962C8B-B14F-4D97-AF65-F5344CB8AC3E}">
        <p14:creationId xmlns:p14="http://schemas.microsoft.com/office/powerpoint/2010/main" val="9206246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23643" y="955320"/>
            <a:ext cx="8229601" cy="337744"/>
          </a:xfrm>
        </p:spPr>
        <p:txBody>
          <a:bodyPr>
            <a:normAutofit fontScale="90000"/>
          </a:bodyPr>
          <a:lstStyle/>
          <a:p>
            <a:r>
              <a:rPr lang="en-GB" sz="2200" b="1" i="0" dirty="0">
                <a:solidFill>
                  <a:srgbClr val="236995"/>
                </a:solidFill>
                <a:effectLst/>
                <a:latin typeface="Arial" panose="020B0604020202020204" pitchFamily="34" charset="0"/>
                <a:ea typeface="Times New Roman" panose="02020603050405020304" pitchFamily="18" charset="0"/>
                <a:cs typeface="Arial" panose="020B0604020202020204" pitchFamily="34" charset="0"/>
              </a:rPr>
              <a:t>Adjustments for specific opted-in bodies</a:t>
            </a:r>
            <a:endParaRPr lang="en-GB" dirty="0">
              <a:solidFill>
                <a:srgbClr val="236995"/>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11729" y="1552011"/>
            <a:ext cx="8141516" cy="2955062"/>
          </a:xfrm>
        </p:spPr>
        <p:txBody>
          <a:bodyPr>
            <a:normAutofit/>
          </a:bodyPr>
          <a:lstStyle/>
          <a:p>
            <a:pPr marL="342900" indent="-285750" fontAlgn="base">
              <a:spcBef>
                <a:spcPts val="800"/>
              </a:spcBef>
              <a:spcAft>
                <a:spcPts val="400"/>
              </a:spcAft>
              <a:buClr>
                <a:srgbClr val="236995"/>
              </a:buClr>
              <a:buSzPct val="110000"/>
            </a:pPr>
            <a:r>
              <a:rPr lang="en-GB" sz="1800" dirty="0">
                <a:solidFill>
                  <a:schemeClr val="tx1"/>
                </a:solidFill>
                <a:uFill>
                  <a:solidFill>
                    <a:srgbClr val="000000"/>
                  </a:solidFill>
                </a:uFill>
              </a:rPr>
              <a:t>as part of our work to update the fee scale we have considered whether there are opted-in bodies which have experienced significant changes in size or complexity or other factors</a:t>
            </a:r>
          </a:p>
          <a:p>
            <a:pPr marL="342900" indent="-285750" fontAlgn="base">
              <a:spcBef>
                <a:spcPts val="800"/>
              </a:spcBef>
              <a:spcAft>
                <a:spcPts val="400"/>
              </a:spcAft>
              <a:buClr>
                <a:srgbClr val="236995"/>
              </a:buClr>
              <a:buSzPct val="110000"/>
            </a:pPr>
            <a:r>
              <a:rPr lang="en-GB" sz="1800" dirty="0">
                <a:solidFill>
                  <a:schemeClr val="tx1"/>
                </a:solidFill>
                <a:uFill>
                  <a:solidFill>
                    <a:srgbClr val="000000"/>
                  </a:solidFill>
                </a:uFill>
              </a:rPr>
              <a:t>we propose making a temporary scale fee adjustment in less than 20 cases, subject to detailed review after the first audit year in order to compare to the actual outcome. We will then determine if the adjustment is correct or requires further refinement for subsequent years</a:t>
            </a:r>
          </a:p>
          <a:p>
            <a:pPr marL="342900" indent="-285750" fontAlgn="base">
              <a:spcBef>
                <a:spcPts val="800"/>
              </a:spcBef>
              <a:spcAft>
                <a:spcPts val="400"/>
              </a:spcAft>
              <a:buClr>
                <a:srgbClr val="236995"/>
              </a:buClr>
              <a:buSzPct val="110000"/>
            </a:pPr>
            <a:r>
              <a:rPr lang="en-GB" sz="1800" dirty="0">
                <a:solidFill>
                  <a:schemeClr val="tx1"/>
                </a:solidFill>
                <a:uFill>
                  <a:solidFill>
                    <a:srgbClr val="000000"/>
                  </a:solidFill>
                </a:uFill>
              </a:rPr>
              <a:t>our aim in amending the 2023/24 scale fee in this way is to provide a scale fee that is aligned with the likely final audit fee required</a:t>
            </a:r>
          </a:p>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p:txBody>
      </p:sp>
      <p:sp>
        <p:nvSpPr>
          <p:cNvPr id="3" name="Title 3">
            <a:extLst>
              <a:ext uri="{FF2B5EF4-FFF2-40B4-BE49-F238E27FC236}">
                <a16:creationId xmlns:a16="http://schemas.microsoft.com/office/drawing/2014/main" id="{CE028FDD-5064-7C31-ECFE-06A9FC75A0D3}"/>
              </a:ext>
            </a:extLst>
          </p:cNvPr>
          <p:cNvSpPr txBox="1">
            <a:spLocks/>
          </p:cNvSpPr>
          <p:nvPr/>
        </p:nvSpPr>
        <p:spPr>
          <a:xfrm>
            <a:off x="411614" y="333375"/>
            <a:ext cx="8229601" cy="40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0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spcBef>
                <a:spcPts val="1000"/>
              </a:spcBef>
            </a:pPr>
            <a:r>
              <a:rPr lang="en-GB" sz="2700" kern="0" dirty="0">
                <a:solidFill>
                  <a:srgbClr val="236995"/>
                </a:solidFill>
                <a:sym typeface="Helvetica"/>
              </a:rPr>
              <a:t>Setting the 2023/24 fee scale</a:t>
            </a:r>
            <a:endParaRPr lang="en-GB" kern="0" dirty="0"/>
          </a:p>
        </p:txBody>
      </p:sp>
    </p:spTree>
    <p:extLst>
      <p:ext uri="{BB962C8B-B14F-4D97-AF65-F5344CB8AC3E}">
        <p14:creationId xmlns:p14="http://schemas.microsoft.com/office/powerpoint/2010/main" val="7995452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03225" y="1256211"/>
            <a:ext cx="8418559" cy="4525963"/>
          </a:xfrm>
        </p:spPr>
        <p:txBody>
          <a:bodyPr>
            <a:normAutofit/>
          </a:bodyPr>
          <a:lstStyle/>
          <a:p>
            <a:pPr marL="0" lvl="0" indent="0" fontAlgn="base">
              <a:lnSpc>
                <a:spcPts val="1500"/>
              </a:lnSpc>
              <a:spcBef>
                <a:spcPts val="700"/>
              </a:spcBef>
              <a:buClr>
                <a:srgbClr val="236995"/>
              </a:buClr>
              <a:buSzPts val="1000"/>
              <a:buNone/>
              <a:tabLst>
                <a:tab pos="252095" algn="l"/>
              </a:tabLst>
            </a:pPr>
            <a:endParaRPr lang="en-GB" sz="1800" dirty="0">
              <a:uFill>
                <a:solidFill>
                  <a:srgbClr val="000000"/>
                </a:solidFill>
              </a:uFill>
              <a:latin typeface="Arial" panose="020B0604020202020204" pitchFamily="34" charset="0"/>
            </a:endParaRPr>
          </a:p>
          <a:p>
            <a:pPr marL="0" indent="0" fontAlgn="base">
              <a:lnSpc>
                <a:spcPts val="1500"/>
              </a:lnSpc>
              <a:spcBef>
                <a:spcPts val="700"/>
              </a:spcBef>
              <a:buClr>
                <a:srgbClr val="236995"/>
              </a:buClr>
              <a:buSzPts val="1000"/>
              <a:buNone/>
              <a:tabLst>
                <a:tab pos="252095" algn="l"/>
              </a:tabLst>
            </a:pPr>
            <a:endParaRPr lang="en-GB" sz="1800" u="none" strike="noStrike" kern="0" spc="0" dirty="0">
              <a:solidFill>
                <a:srgbClr val="000000"/>
              </a:solidFill>
              <a:effectLst/>
              <a:uFill>
                <a:solidFill>
                  <a:srgbClr val="000000"/>
                </a:solidFill>
              </a:uFill>
              <a:latin typeface="Arial" panose="020B0604020202020204" pitchFamily="34" charset="0"/>
              <a:ea typeface="Arial Unicode MS"/>
              <a:cs typeface="Arial Unicode MS"/>
            </a:endParaRPr>
          </a:p>
          <a:p>
            <a:pPr marL="57150" indent="0">
              <a:spcBef>
                <a:spcPts val="800"/>
              </a:spcBef>
              <a:buClr>
                <a:srgbClr val="236995"/>
              </a:buClr>
              <a:buNone/>
            </a:pPr>
            <a:endParaRPr lang="en-GB" sz="1600" dirty="0"/>
          </a:p>
        </p:txBody>
      </p:sp>
      <p:graphicFrame>
        <p:nvGraphicFramePr>
          <p:cNvPr id="2" name="Table 2">
            <a:extLst>
              <a:ext uri="{FF2B5EF4-FFF2-40B4-BE49-F238E27FC236}">
                <a16:creationId xmlns:a16="http://schemas.microsoft.com/office/drawing/2014/main" id="{A75E086A-D860-E111-D802-3E979863FB08}"/>
              </a:ext>
            </a:extLst>
          </p:cNvPr>
          <p:cNvGraphicFramePr>
            <a:graphicFrameLocks noGrp="1"/>
          </p:cNvGraphicFramePr>
          <p:nvPr>
            <p:extLst>
              <p:ext uri="{D42A27DB-BD31-4B8C-83A1-F6EECF244321}">
                <p14:modId xmlns:p14="http://schemas.microsoft.com/office/powerpoint/2010/main" val="2731469608"/>
              </p:ext>
            </p:extLst>
          </p:nvPr>
        </p:nvGraphicFramePr>
        <p:xfrm>
          <a:off x="511174" y="923925"/>
          <a:ext cx="8037208" cy="4629293"/>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6636246">
                  <a:extLst>
                    <a:ext uri="{9D8B030D-6E8A-4147-A177-3AD203B41FA5}">
                      <a16:colId xmlns:a16="http://schemas.microsoft.com/office/drawing/2014/main" val="2607859643"/>
                    </a:ext>
                  </a:extLst>
                </a:gridCol>
                <a:gridCol w="1400962">
                  <a:extLst>
                    <a:ext uri="{9D8B030D-6E8A-4147-A177-3AD203B41FA5}">
                      <a16:colId xmlns:a16="http://schemas.microsoft.com/office/drawing/2014/main" val="2926270792"/>
                    </a:ext>
                  </a:extLst>
                </a:gridCol>
              </a:tblGrid>
              <a:tr h="419598">
                <a:tc>
                  <a:txBody>
                    <a:bodyPr/>
                    <a:lstStyle/>
                    <a:p>
                      <a:pPr algn="l"/>
                      <a:r>
                        <a:rPr lang="en-GB" sz="2000" dirty="0">
                          <a:solidFill>
                            <a:srgbClr val="F8F8F8"/>
                          </a:solidFill>
                          <a:latin typeface="Arial" panose="020B0604020202020204" pitchFamily="34" charset="0"/>
                          <a:cs typeface="Arial" panose="020B0604020202020204" pitchFamily="34" charset="0"/>
                        </a:rPr>
                        <a:t>Example</a:t>
                      </a:r>
                    </a:p>
                  </a:txBody>
                  <a:tcPr>
                    <a:solidFill>
                      <a:srgbClr val="236995"/>
                    </a:solidFill>
                  </a:tcPr>
                </a:tc>
                <a:tc>
                  <a:txBody>
                    <a:bodyPr/>
                    <a:lstStyle/>
                    <a:p>
                      <a:endParaRPr lang="en-GB" dirty="0"/>
                    </a:p>
                  </a:txBody>
                  <a:tcPr>
                    <a:solidFill>
                      <a:srgbClr val="236995"/>
                    </a:solidFill>
                  </a:tcPr>
                </a:tc>
                <a:extLst>
                  <a:ext uri="{0D108BD9-81ED-4DB2-BD59-A6C34878D82A}">
                    <a16:rowId xmlns:a16="http://schemas.microsoft.com/office/drawing/2014/main" val="1954341441"/>
                  </a:ext>
                </a:extLst>
              </a:tr>
              <a:tr h="408307">
                <a:tc>
                  <a:txBody>
                    <a:bodyPr/>
                    <a:lstStyle/>
                    <a:p>
                      <a:pPr algn="l"/>
                      <a:r>
                        <a:rPr lang="en-GB" sz="1800" dirty="0">
                          <a:solidFill>
                            <a:srgbClr val="000000"/>
                          </a:solidFill>
                          <a:latin typeface="Arial" panose="020B0604020202020204" pitchFamily="34" charset="0"/>
                          <a:cs typeface="Arial" panose="020B0604020202020204" pitchFamily="34" charset="0"/>
                        </a:rPr>
                        <a:t>1) 2022/23 scale fee</a:t>
                      </a:r>
                    </a:p>
                  </a:txBody>
                  <a:tcPr>
                    <a:solidFill>
                      <a:srgbClr val="FFFFFF"/>
                    </a:solidFill>
                  </a:tcPr>
                </a:tc>
                <a:tc>
                  <a:txBody>
                    <a:bodyPr/>
                    <a:lstStyle/>
                    <a:p>
                      <a:r>
                        <a:rPr lang="en-GB" sz="1800" dirty="0">
                          <a:latin typeface="Arial" panose="020B0604020202020204" pitchFamily="34" charset="0"/>
                          <a:cs typeface="Arial" panose="020B0604020202020204" pitchFamily="34" charset="0"/>
                        </a:rPr>
                        <a:t>£52,140</a:t>
                      </a:r>
                    </a:p>
                  </a:txBody>
                  <a:tcPr>
                    <a:solidFill>
                      <a:srgbClr val="FFFFFF"/>
                    </a:solidFill>
                  </a:tcPr>
                </a:tc>
                <a:extLst>
                  <a:ext uri="{0D108BD9-81ED-4DB2-BD59-A6C34878D82A}">
                    <a16:rowId xmlns:a16="http://schemas.microsoft.com/office/drawing/2014/main" val="14747919"/>
                  </a:ext>
                </a:extLst>
              </a:tr>
              <a:tr h="810490">
                <a:tc>
                  <a:txBody>
                    <a:bodyPr/>
                    <a:lstStyle/>
                    <a:p>
                      <a:pPr algn="l"/>
                      <a:r>
                        <a:rPr lang="en-GB" sz="1800" dirty="0">
                          <a:solidFill>
                            <a:srgbClr val="000000"/>
                          </a:solidFill>
                          <a:latin typeface="Arial" panose="020B0604020202020204" pitchFamily="34" charset="0"/>
                          <a:cs typeface="Arial" panose="020B0604020202020204" pitchFamily="34" charset="0"/>
                        </a:rPr>
                        <a:t>2) Add: approved fee variations or estimates for recurring work not already included</a:t>
                      </a:r>
                    </a:p>
                  </a:txBody>
                  <a:tcPr>
                    <a:solidFill>
                      <a:srgbClr val="FFFFFF"/>
                    </a:solidFill>
                  </a:tcPr>
                </a:tc>
                <a:tc>
                  <a:txBody>
                    <a:bodyPr/>
                    <a:lstStyle/>
                    <a:p>
                      <a:r>
                        <a:rPr lang="en-GB" sz="1800" dirty="0">
                          <a:latin typeface="Arial" panose="020B0604020202020204" pitchFamily="34" charset="0"/>
                          <a:cs typeface="Arial" panose="020B0604020202020204" pitchFamily="34" charset="0"/>
                        </a:rPr>
                        <a:t>£10,500</a:t>
                      </a:r>
                    </a:p>
                  </a:txBody>
                  <a:tcPr>
                    <a:solidFill>
                      <a:srgbClr val="FFFFFF"/>
                    </a:solidFill>
                  </a:tcPr>
                </a:tc>
                <a:extLst>
                  <a:ext uri="{0D108BD9-81ED-4DB2-BD59-A6C34878D82A}">
                    <a16:rowId xmlns:a16="http://schemas.microsoft.com/office/drawing/2014/main" val="2626962018"/>
                  </a:ext>
                </a:extLst>
              </a:tr>
              <a:tr h="685492">
                <a:tc>
                  <a:txBody>
                    <a:bodyPr/>
                    <a:lstStyle/>
                    <a:p>
                      <a:pPr algn="l"/>
                      <a:r>
                        <a:rPr lang="en-GB" sz="1800" dirty="0">
                          <a:solidFill>
                            <a:srgbClr val="000000"/>
                          </a:solidFill>
                          <a:latin typeface="Arial" panose="020B0604020202020204" pitchFamily="34" charset="0"/>
                          <a:cs typeface="Arial" panose="020B0604020202020204" pitchFamily="34" charset="0"/>
                        </a:rPr>
                        <a:t>3) Add: changes in audit requirements (VFM arrangements, ISA 540)</a:t>
                      </a:r>
                    </a:p>
                  </a:txBody>
                  <a:tcPr>
                    <a:solidFill>
                      <a:srgbClr val="FFFFFF"/>
                    </a:solidFill>
                  </a:tcPr>
                </a:tc>
                <a:tc>
                  <a:txBody>
                    <a:bodyPr/>
                    <a:lstStyle/>
                    <a:p>
                      <a:r>
                        <a:rPr lang="en-GB" sz="1800" dirty="0">
                          <a:latin typeface="Arial" panose="020B0604020202020204" pitchFamily="34" charset="0"/>
                          <a:cs typeface="Arial" panose="020B0604020202020204" pitchFamily="34" charset="0"/>
                        </a:rPr>
                        <a:t>£10,000</a:t>
                      </a:r>
                    </a:p>
                  </a:txBody>
                  <a:tcPr>
                    <a:solidFill>
                      <a:srgbClr val="FFFFFF"/>
                    </a:solidFill>
                  </a:tcPr>
                </a:tc>
                <a:extLst>
                  <a:ext uri="{0D108BD9-81ED-4DB2-BD59-A6C34878D82A}">
                    <a16:rowId xmlns:a16="http://schemas.microsoft.com/office/drawing/2014/main" val="3831418746"/>
                  </a:ext>
                </a:extLst>
              </a:tr>
              <a:tr h="739462">
                <a:tc>
                  <a:txBody>
                    <a:bodyPr/>
                    <a:lstStyle/>
                    <a:p>
                      <a:pPr algn="l"/>
                      <a:r>
                        <a:rPr lang="en-GB" sz="1800" dirty="0">
                          <a:solidFill>
                            <a:srgbClr val="000000"/>
                          </a:solidFill>
                          <a:latin typeface="Arial" panose="020B0604020202020204" pitchFamily="34" charset="0"/>
                          <a:cs typeface="Arial" panose="020B0604020202020204" pitchFamily="34" charset="0"/>
                        </a:rPr>
                        <a:t>4) Add: adjustment for special circumstances (where applicable)</a:t>
                      </a:r>
                    </a:p>
                  </a:txBody>
                  <a:tcPr>
                    <a:solidFill>
                      <a:srgbClr val="FFFFFF"/>
                    </a:solidFill>
                  </a:tcPr>
                </a:tc>
                <a:tc>
                  <a:txBody>
                    <a:bodyPr/>
                    <a:lstStyle/>
                    <a:p>
                      <a:r>
                        <a:rPr lang="en-GB" sz="1800" dirty="0">
                          <a:latin typeface="Arial" panose="020B0604020202020204" pitchFamily="34" charset="0"/>
                          <a:cs typeface="Arial" panose="020B0604020202020204" pitchFamily="34" charset="0"/>
                        </a:rPr>
                        <a:t>£0</a:t>
                      </a:r>
                    </a:p>
                  </a:txBody>
                  <a:tcPr>
                    <a:solidFill>
                      <a:srgbClr val="FFFFFF"/>
                    </a:solidFill>
                  </a:tcPr>
                </a:tc>
                <a:extLst>
                  <a:ext uri="{0D108BD9-81ED-4DB2-BD59-A6C34878D82A}">
                    <a16:rowId xmlns:a16="http://schemas.microsoft.com/office/drawing/2014/main" val="4236906019"/>
                  </a:ext>
                </a:extLst>
              </a:tr>
              <a:tr h="458652">
                <a:tc>
                  <a:txBody>
                    <a:bodyPr/>
                    <a:lstStyle/>
                    <a:p>
                      <a:pPr algn="l"/>
                      <a:r>
                        <a:rPr lang="en-GB" sz="1800" dirty="0">
                          <a:solidFill>
                            <a:srgbClr val="000000"/>
                          </a:solidFill>
                          <a:latin typeface="Arial" panose="020B0604020202020204" pitchFamily="34" charset="0"/>
                          <a:cs typeface="Arial" panose="020B0604020202020204" pitchFamily="34" charset="0"/>
                        </a:rPr>
                        <a:t>5) 2022/23 scale fees plus recurring fees</a:t>
                      </a:r>
                    </a:p>
                  </a:txBody>
                  <a:tcPr>
                    <a:solidFill>
                      <a:srgbClr val="CFDEE7"/>
                    </a:solidFill>
                  </a:tcPr>
                </a:tc>
                <a:tc>
                  <a:txBody>
                    <a:bodyPr/>
                    <a:lstStyle/>
                    <a:p>
                      <a:r>
                        <a:rPr lang="en-GB" sz="1800" dirty="0">
                          <a:latin typeface="Arial" panose="020B0604020202020204" pitchFamily="34" charset="0"/>
                          <a:cs typeface="Arial" panose="020B0604020202020204" pitchFamily="34" charset="0"/>
                        </a:rPr>
                        <a:t>£72,640</a:t>
                      </a:r>
                    </a:p>
                  </a:txBody>
                  <a:tcPr>
                    <a:solidFill>
                      <a:srgbClr val="CFDEE7"/>
                    </a:solidFill>
                  </a:tcPr>
                </a:tc>
                <a:extLst>
                  <a:ext uri="{0D108BD9-81ED-4DB2-BD59-A6C34878D82A}">
                    <a16:rowId xmlns:a16="http://schemas.microsoft.com/office/drawing/2014/main" val="952867936"/>
                  </a:ext>
                </a:extLst>
              </a:tr>
              <a:tr h="729299">
                <a:tc>
                  <a:txBody>
                    <a:bodyPr/>
                    <a:lstStyle/>
                    <a:p>
                      <a:pPr algn="l"/>
                      <a:r>
                        <a:rPr lang="en-GB" sz="1800" dirty="0">
                          <a:solidFill>
                            <a:srgbClr val="000000"/>
                          </a:solidFill>
                          <a:latin typeface="Arial" panose="020B0604020202020204" pitchFamily="34" charset="0"/>
                          <a:cs typeface="Arial" panose="020B0604020202020204" pitchFamily="34" charset="0"/>
                        </a:rPr>
                        <a:t>6) Audit fee adjustment to reflect the procurement outcome (uplift by 151%)</a:t>
                      </a:r>
                    </a:p>
                  </a:txBody>
                  <a:tcPr>
                    <a:solidFill>
                      <a:srgbClr val="FFFFFF"/>
                    </a:solidFill>
                  </a:tcPr>
                </a:tc>
                <a:tc>
                  <a:txBody>
                    <a:bodyPr/>
                    <a:lstStyle/>
                    <a:p>
                      <a:r>
                        <a:rPr lang="en-GB" sz="1800" dirty="0">
                          <a:latin typeface="Arial" panose="020B0604020202020204" pitchFamily="34" charset="0"/>
                          <a:cs typeface="Arial" panose="020B0604020202020204" pitchFamily="34" charset="0"/>
                        </a:rPr>
                        <a:t>£109,686</a:t>
                      </a:r>
                    </a:p>
                  </a:txBody>
                  <a:tcPr>
                    <a:solidFill>
                      <a:srgbClr val="FFFFFF"/>
                    </a:solidFill>
                  </a:tcPr>
                </a:tc>
                <a:extLst>
                  <a:ext uri="{0D108BD9-81ED-4DB2-BD59-A6C34878D82A}">
                    <a16:rowId xmlns:a16="http://schemas.microsoft.com/office/drawing/2014/main" val="2300467463"/>
                  </a:ext>
                </a:extLst>
              </a:tr>
              <a:tr h="377993">
                <a:tc>
                  <a:txBody>
                    <a:bodyPr/>
                    <a:lstStyle/>
                    <a:p>
                      <a:pPr algn="l"/>
                      <a:r>
                        <a:rPr lang="en-GB" sz="1800" dirty="0">
                          <a:solidFill>
                            <a:srgbClr val="000000"/>
                          </a:solidFill>
                          <a:latin typeface="Arial" panose="020B0604020202020204" pitchFamily="34" charset="0"/>
                          <a:cs typeface="Arial" panose="020B0604020202020204" pitchFamily="34" charset="0"/>
                        </a:rPr>
                        <a:t>Total scale fee for 2023/24 </a:t>
                      </a:r>
                    </a:p>
                  </a:txBody>
                  <a:tcPr>
                    <a:solidFill>
                      <a:srgbClr val="CFDEE7"/>
                    </a:solidFill>
                  </a:tcPr>
                </a:tc>
                <a:tc>
                  <a:txBody>
                    <a:bodyPr/>
                    <a:lstStyle/>
                    <a:p>
                      <a:r>
                        <a:rPr lang="en-GB" sz="1800" dirty="0">
                          <a:latin typeface="Arial" panose="020B0604020202020204" pitchFamily="34" charset="0"/>
                          <a:cs typeface="Arial" panose="020B0604020202020204" pitchFamily="34" charset="0"/>
                        </a:rPr>
                        <a:t>£182,326</a:t>
                      </a:r>
                    </a:p>
                  </a:txBody>
                  <a:tcPr>
                    <a:solidFill>
                      <a:srgbClr val="CFDEE7"/>
                    </a:solidFill>
                  </a:tcPr>
                </a:tc>
                <a:extLst>
                  <a:ext uri="{0D108BD9-81ED-4DB2-BD59-A6C34878D82A}">
                    <a16:rowId xmlns:a16="http://schemas.microsoft.com/office/drawing/2014/main" val="1528033597"/>
                  </a:ext>
                </a:extLst>
              </a:tr>
            </a:tbl>
          </a:graphicData>
        </a:graphic>
      </p:graphicFrame>
      <p:sp>
        <p:nvSpPr>
          <p:cNvPr id="3" name="Title 3">
            <a:extLst>
              <a:ext uri="{FF2B5EF4-FFF2-40B4-BE49-F238E27FC236}">
                <a16:creationId xmlns:a16="http://schemas.microsoft.com/office/drawing/2014/main" id="{DC7343D8-4CE8-F503-EBD6-2AE52B1BCA6D}"/>
              </a:ext>
            </a:extLst>
          </p:cNvPr>
          <p:cNvSpPr txBox="1">
            <a:spLocks/>
          </p:cNvSpPr>
          <p:nvPr/>
        </p:nvSpPr>
        <p:spPr>
          <a:xfrm>
            <a:off x="411614" y="333375"/>
            <a:ext cx="8229601" cy="40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0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spcBef>
                <a:spcPts val="1000"/>
              </a:spcBef>
            </a:pPr>
            <a:r>
              <a:rPr lang="en-GB" sz="2700" kern="0" dirty="0">
                <a:solidFill>
                  <a:srgbClr val="236995"/>
                </a:solidFill>
                <a:sym typeface="Helvetica"/>
              </a:rPr>
              <a:t>Setting the 2023/24 fee scale</a:t>
            </a:r>
            <a:endParaRPr lang="en-GB" kern="0" dirty="0"/>
          </a:p>
        </p:txBody>
      </p:sp>
    </p:spTree>
    <p:extLst>
      <p:ext uri="{BB962C8B-B14F-4D97-AF65-F5344CB8AC3E}">
        <p14:creationId xmlns:p14="http://schemas.microsoft.com/office/powerpoint/2010/main" val="67036451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15254" y="800020"/>
            <a:ext cx="8229601" cy="551611"/>
          </a:xfrm>
        </p:spPr>
        <p:txBody>
          <a:bodyPr>
            <a:normAutofit/>
          </a:bodyPr>
          <a:lstStyle/>
          <a:p>
            <a:r>
              <a:rPr lang="en-GB" sz="2000" dirty="0">
                <a:solidFill>
                  <a:srgbClr val="236995"/>
                </a:solidFill>
                <a:sym typeface="Helvetica"/>
              </a:rPr>
              <a:t>Audit backlog</a:t>
            </a:r>
            <a:endParaRPr lang="en-GB" sz="2000" dirty="0">
              <a:solidFill>
                <a:srgbClr val="236995"/>
              </a:solidFill>
            </a:endParaRP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11728" y="1433383"/>
            <a:ext cx="8310056" cy="4525963"/>
          </a:xfrm>
        </p:spPr>
        <p:txBody>
          <a:bodyPr>
            <a:normAutofit fontScale="77500" lnSpcReduction="20000"/>
          </a:bodyPr>
          <a:lstStyle/>
          <a:p>
            <a:pPr marL="342900" indent="-285750" fontAlgn="base">
              <a:lnSpc>
                <a:spcPct val="120000"/>
              </a:lnSpc>
              <a:spcBef>
                <a:spcPts val="800"/>
              </a:spcBef>
              <a:buClr>
                <a:srgbClr val="236995"/>
              </a:buClr>
              <a:buSzPct val="110000"/>
              <a:buFont typeface="Arial" panose="020B0604020202020204" pitchFamily="34" charset="0"/>
              <a:buChar char="•"/>
            </a:pPr>
            <a:r>
              <a:rPr lang="en-US" sz="2100" dirty="0">
                <a:uFill>
                  <a:solidFill>
                    <a:srgbClr val="000000"/>
                  </a:solidFill>
                </a:uFill>
                <a:latin typeface="Arial" panose="020B0604020202020204" pitchFamily="34" charset="0"/>
              </a:rPr>
              <a:t>the consultation is taking place at a time of change in the local audit system</a:t>
            </a:r>
          </a:p>
          <a:p>
            <a:pPr marL="342900" indent="-285750" fontAlgn="base">
              <a:lnSpc>
                <a:spcPct val="120000"/>
              </a:lnSpc>
              <a:spcBef>
                <a:spcPts val="800"/>
              </a:spcBef>
              <a:buClr>
                <a:srgbClr val="236995"/>
              </a:buClr>
              <a:buSzPct val="110000"/>
              <a:buFont typeface="Arial" panose="020B0604020202020204" pitchFamily="34" charset="0"/>
              <a:buChar char="•"/>
            </a:pPr>
            <a:r>
              <a:rPr lang="en-US" sz="2100" dirty="0">
                <a:latin typeface="Arial" panose="020B0604020202020204" pitchFamily="34" charset="0"/>
                <a:ea typeface="Arial Unicode MS"/>
                <a:cs typeface="Arial" panose="020B0604020202020204" pitchFamily="34" charset="0"/>
              </a:rPr>
              <a:t>i</a:t>
            </a:r>
            <a:r>
              <a:rPr lang="en-US" sz="2100" dirty="0">
                <a:effectLst/>
                <a:latin typeface="Arial" panose="020B0604020202020204" pitchFamily="34" charset="0"/>
                <a:ea typeface="Arial Unicode MS"/>
                <a:cs typeface="Arial" panose="020B0604020202020204" pitchFamily="34" charset="0"/>
              </a:rPr>
              <a:t>n July 2023 the Department for Levelling Up, Housing and Communities (DLUHC) announced </a:t>
            </a:r>
            <a:r>
              <a:rPr lang="en-US" sz="2100" u="sng" dirty="0">
                <a:solidFill>
                  <a:srgbClr val="236995"/>
                </a:solidFill>
                <a:effectLst/>
                <a:latin typeface="Arial" panose="020B0604020202020204" pitchFamily="34" charset="0"/>
                <a:ea typeface="Arial Unicode MS"/>
                <a:cs typeface="Arial" panose="020B0604020202020204" pitchFamily="34" charset="0"/>
                <a:hlinkClick r:id="rId2">
                  <a:extLst>
                    <a:ext uri="{A12FA001-AC4F-418D-AE19-62706E023703}">
                      <ahyp:hlinkClr xmlns:ahyp="http://schemas.microsoft.com/office/drawing/2018/hyperlinkcolor" val="tx"/>
                    </a:ext>
                  </a:extLst>
                </a:hlinkClick>
              </a:rPr>
              <a:t>proposals</a:t>
            </a:r>
            <a:r>
              <a:rPr lang="en-US" sz="2100" u="sng" dirty="0">
                <a:solidFill>
                  <a:srgbClr val="0000FF"/>
                </a:solidFill>
                <a:effectLst/>
                <a:latin typeface="Arial" panose="020B0604020202020204" pitchFamily="34" charset="0"/>
                <a:ea typeface="Arial Unicode MS"/>
                <a:cs typeface="Arial" panose="020B0604020202020204" pitchFamily="34" charset="0"/>
                <a:hlinkClick r:id="rId2">
                  <a:extLst>
                    <a:ext uri="{A12FA001-AC4F-418D-AE19-62706E023703}">
                      <ahyp:hlinkClr xmlns:ahyp="http://schemas.microsoft.com/office/drawing/2018/hyperlinkcolor" val="tx"/>
                    </a:ext>
                  </a:extLst>
                </a:hlinkClick>
              </a:rPr>
              <a:t> </a:t>
            </a:r>
            <a:r>
              <a:rPr lang="en-US" sz="2100" u="sng" dirty="0">
                <a:solidFill>
                  <a:srgbClr val="236995"/>
                </a:solidFill>
                <a:effectLst/>
                <a:latin typeface="Arial" panose="020B0604020202020204" pitchFamily="34" charset="0"/>
                <a:ea typeface="Arial Unicode MS"/>
                <a:cs typeface="Arial" panose="020B0604020202020204" pitchFamily="34" charset="0"/>
                <a:hlinkClick r:id="rId2">
                  <a:extLst>
                    <a:ext uri="{A12FA001-AC4F-418D-AE19-62706E023703}">
                      <ahyp:hlinkClr xmlns:ahyp="http://schemas.microsoft.com/office/drawing/2018/hyperlinkcolor" val="tx"/>
                    </a:ext>
                  </a:extLst>
                </a:hlinkClick>
              </a:rPr>
              <a:t>to address the backlog</a:t>
            </a:r>
            <a:r>
              <a:rPr lang="en-US" sz="1900" dirty="0">
                <a:effectLst/>
                <a:latin typeface="Arial" panose="020B0604020202020204" pitchFamily="34" charset="0"/>
                <a:ea typeface="Arial Unicode MS"/>
                <a:cs typeface="Arial" panose="020B0604020202020204" pitchFamily="34" charset="0"/>
              </a:rPr>
              <a:t>, </a:t>
            </a:r>
            <a:r>
              <a:rPr lang="en-US" sz="2100" dirty="0">
                <a:uFill>
                  <a:solidFill>
                    <a:srgbClr val="000000"/>
                  </a:solidFill>
                </a:uFill>
                <a:latin typeface="Arial" panose="020B0604020202020204" pitchFamily="34" charset="0"/>
              </a:rPr>
              <a:t>and is working with all stakeholders to tackle the complex issues involved</a:t>
            </a:r>
          </a:p>
          <a:p>
            <a:pPr marL="342900" indent="-285750" fontAlgn="base">
              <a:lnSpc>
                <a:spcPct val="110000"/>
              </a:lnSpc>
              <a:spcBef>
                <a:spcPts val="800"/>
              </a:spcBef>
              <a:buClr>
                <a:srgbClr val="236995"/>
              </a:buClr>
              <a:buSzPct val="110000"/>
              <a:buFont typeface="Arial" panose="020B0604020202020204" pitchFamily="34" charset="0"/>
              <a:buChar char="•"/>
            </a:pPr>
            <a:r>
              <a:rPr lang="en-US" sz="2100" dirty="0">
                <a:uFill>
                  <a:solidFill>
                    <a:srgbClr val="000000"/>
                  </a:solidFill>
                </a:uFill>
                <a:latin typeface="Arial" panose="020B0604020202020204" pitchFamily="34" charset="0"/>
              </a:rPr>
              <a:t>the proposals include the possibility of a time-limited revision to the Code of Audit Practice, which may reduce the amount of audit work needed while the backlogs are resolved</a:t>
            </a:r>
          </a:p>
          <a:p>
            <a:pPr marL="342900" indent="-285750" fontAlgn="base">
              <a:lnSpc>
                <a:spcPct val="110000"/>
              </a:lnSpc>
              <a:spcBef>
                <a:spcPts val="800"/>
              </a:spcBef>
              <a:buClr>
                <a:srgbClr val="236995"/>
              </a:buClr>
              <a:buSzPct val="110000"/>
              <a:buFont typeface="Arial" panose="020B0604020202020204" pitchFamily="34" charset="0"/>
              <a:buChar char="•"/>
            </a:pPr>
            <a:r>
              <a:rPr lang="en-US" sz="2100" dirty="0">
                <a:uFill>
                  <a:solidFill>
                    <a:srgbClr val="000000"/>
                  </a:solidFill>
                </a:uFill>
                <a:latin typeface="Arial" panose="020B0604020202020204" pitchFamily="34" charset="0"/>
              </a:rPr>
              <a:t>any changes affecting fees are still to be confirmed, so we cannot reflect them in the proposed fee scale yet</a:t>
            </a:r>
          </a:p>
          <a:p>
            <a:pPr marL="342900" indent="-285750" fontAlgn="base">
              <a:lnSpc>
                <a:spcPct val="110000"/>
              </a:lnSpc>
              <a:spcBef>
                <a:spcPts val="800"/>
              </a:spcBef>
              <a:buClr>
                <a:srgbClr val="236995"/>
              </a:buClr>
              <a:buSzPct val="110000"/>
              <a:buFont typeface="Arial" panose="020B0604020202020204" pitchFamily="34" charset="0"/>
              <a:buChar char="•"/>
            </a:pPr>
            <a:r>
              <a:rPr lang="en-US" sz="2100" dirty="0">
                <a:uFill>
                  <a:solidFill>
                    <a:srgbClr val="000000"/>
                  </a:solidFill>
                </a:uFill>
                <a:latin typeface="Arial" panose="020B0604020202020204" pitchFamily="34" charset="0"/>
              </a:rPr>
              <a:t>we will need to assess the impact on audit fees once changes are confirmed, and write to opted-in bodies to set out how we will update fees </a:t>
            </a:r>
          </a:p>
          <a:p>
            <a:pPr marL="342900" indent="-285750" fontAlgn="base">
              <a:lnSpc>
                <a:spcPct val="110000"/>
              </a:lnSpc>
              <a:spcBef>
                <a:spcPts val="800"/>
              </a:spcBef>
              <a:buClr>
                <a:srgbClr val="236995"/>
              </a:buClr>
              <a:buSzPct val="110000"/>
              <a:buFont typeface="Arial" panose="020B0604020202020204" pitchFamily="34" charset="0"/>
              <a:buChar char="•"/>
            </a:pPr>
            <a:r>
              <a:rPr lang="en-US" sz="2100" dirty="0">
                <a:uFill>
                  <a:solidFill>
                    <a:srgbClr val="000000"/>
                  </a:solidFill>
                </a:uFill>
                <a:latin typeface="Arial" panose="020B0604020202020204" pitchFamily="34" charset="0"/>
              </a:rPr>
              <a:t>where an auditor has collected audit fees in part or in full and a change in requirements means that the total work done represents less than the fee already collected, then the auditor must return the balance and refund the body the appropriate amount </a:t>
            </a:r>
          </a:p>
          <a:p>
            <a:pPr marL="342900" indent="-285750" fontAlgn="base">
              <a:lnSpc>
                <a:spcPct val="110000"/>
              </a:lnSpc>
              <a:spcBef>
                <a:spcPts val="800"/>
              </a:spcBef>
              <a:buClr>
                <a:srgbClr val="236995"/>
              </a:buClr>
              <a:buSzPct val="110000"/>
              <a:buFont typeface="Arial" panose="020B0604020202020204" pitchFamily="34" charset="0"/>
              <a:buChar char="•"/>
            </a:pPr>
            <a:r>
              <a:rPr lang="en-US" sz="2100" dirty="0">
                <a:uFill>
                  <a:solidFill>
                    <a:srgbClr val="000000"/>
                  </a:solidFill>
                </a:uFill>
                <a:latin typeface="Arial" panose="020B0604020202020204" pitchFamily="34" charset="0"/>
              </a:rPr>
              <a:t>this ensures that bodies pay only for work that has been done</a:t>
            </a:r>
          </a:p>
        </p:txBody>
      </p:sp>
      <p:sp>
        <p:nvSpPr>
          <p:cNvPr id="2" name="Title 3">
            <a:extLst>
              <a:ext uri="{FF2B5EF4-FFF2-40B4-BE49-F238E27FC236}">
                <a16:creationId xmlns:a16="http://schemas.microsoft.com/office/drawing/2014/main" id="{C75E08A1-4BE2-37C9-9E6F-524508F462C8}"/>
              </a:ext>
            </a:extLst>
          </p:cNvPr>
          <p:cNvSpPr txBox="1">
            <a:spLocks/>
          </p:cNvSpPr>
          <p:nvPr/>
        </p:nvSpPr>
        <p:spPr>
          <a:xfrm>
            <a:off x="411614" y="333375"/>
            <a:ext cx="8229601" cy="40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0000" lnSpcReduction="20000"/>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spcBef>
                <a:spcPts val="1000"/>
              </a:spcBef>
            </a:pPr>
            <a:r>
              <a:rPr lang="en-GB" sz="2700" kern="0" dirty="0">
                <a:solidFill>
                  <a:srgbClr val="236995"/>
                </a:solidFill>
                <a:sym typeface="Helvetica"/>
              </a:rPr>
              <a:t>Setting the 2023/24 fee scale</a:t>
            </a:r>
            <a:endParaRPr lang="en-GB" kern="0" dirty="0"/>
          </a:p>
        </p:txBody>
      </p:sp>
    </p:spTree>
    <p:extLst>
      <p:ext uri="{BB962C8B-B14F-4D97-AF65-F5344CB8AC3E}">
        <p14:creationId xmlns:p14="http://schemas.microsoft.com/office/powerpoint/2010/main" val="8577784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8626" y="246426"/>
            <a:ext cx="8626475" cy="547382"/>
          </a:xfrm>
        </p:spPr>
        <p:txBody>
          <a:bodyPr/>
          <a:lstStyle/>
          <a:p>
            <a:r>
              <a:rPr lang="en-GB" sz="2400" dirty="0">
                <a:solidFill>
                  <a:srgbClr val="236995"/>
                </a:solidFill>
                <a:latin typeface="+mn-lt"/>
              </a:rPr>
              <a:t>Contract management (1)</a:t>
            </a:r>
            <a:endParaRPr lang="en-US" dirty="0">
              <a:solidFill>
                <a:srgbClr val="236995"/>
              </a:solidFill>
              <a:latin typeface="+mn-lt"/>
            </a:endParaRPr>
          </a:p>
        </p:txBody>
      </p:sp>
      <p:sp>
        <p:nvSpPr>
          <p:cNvPr id="30723" name="Rectangle 3"/>
          <p:cNvSpPr>
            <a:spLocks noGrp="1" noChangeArrowheads="1"/>
          </p:cNvSpPr>
          <p:nvPr>
            <p:ph type="body" idx="1"/>
          </p:nvPr>
        </p:nvSpPr>
        <p:spPr>
          <a:xfrm>
            <a:off x="403223" y="923109"/>
            <a:ext cx="8453393" cy="4659085"/>
          </a:xfrm>
        </p:spPr>
        <p:txBody>
          <a:bodyPr/>
          <a:lstStyle/>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strengthened contract management provisions in the 2022 audit services contracts </a:t>
            </a:r>
          </a:p>
          <a:p>
            <a:pPr lvl="1">
              <a:lnSpc>
                <a:spcPct val="110000"/>
              </a:lnSpc>
              <a:spcBef>
                <a:spcPts val="200"/>
              </a:spcBef>
              <a:spcAft>
                <a:spcPts val="0"/>
              </a:spcAft>
              <a:buClr>
                <a:srgbClr val="236995"/>
              </a:buClr>
              <a:buSzPct val="80000"/>
              <a:buFont typeface="Wingdings" panose="05000000000000000000" pitchFamily="2" charset="2"/>
              <a:buChar char="§"/>
              <a:tabLst>
                <a:tab pos="540385" algn="l"/>
              </a:tabLst>
            </a:pPr>
            <a:r>
              <a:rPr lang="en-GB" sz="1800" dirty="0">
                <a:solidFill>
                  <a:srgbClr val="000000"/>
                </a:solidFill>
                <a:cs typeface="Times New Roman" panose="02020603050405020304" pitchFamily="18" charset="0"/>
              </a:rPr>
              <a:t>milestone-based payment mechanism</a:t>
            </a:r>
          </a:p>
          <a:p>
            <a:pPr lvl="1">
              <a:lnSpc>
                <a:spcPct val="110000"/>
              </a:lnSpc>
              <a:spcBef>
                <a:spcPts val="200"/>
              </a:spcBef>
              <a:spcAft>
                <a:spcPts val="0"/>
              </a:spcAft>
              <a:buClr>
                <a:srgbClr val="236995"/>
              </a:buClr>
              <a:buSzPct val="80000"/>
              <a:buFont typeface="Wingdings" panose="05000000000000000000" pitchFamily="2" charset="2"/>
              <a:buChar char="§"/>
              <a:tabLst>
                <a:tab pos="540385" algn="l"/>
              </a:tabLst>
            </a:pPr>
            <a:r>
              <a:rPr lang="en-GB" sz="1800" dirty="0">
                <a:solidFill>
                  <a:srgbClr val="000000"/>
                </a:solidFill>
                <a:cs typeface="Times New Roman" panose="02020603050405020304" pitchFamily="18" charset="0"/>
              </a:rPr>
              <a:t>method statement</a:t>
            </a:r>
          </a:p>
          <a:p>
            <a:pPr lvl="1">
              <a:lnSpc>
                <a:spcPct val="110000"/>
              </a:lnSpc>
              <a:spcBef>
                <a:spcPts val="200"/>
              </a:spcBef>
              <a:spcAft>
                <a:spcPts val="0"/>
              </a:spcAft>
              <a:buClr>
                <a:srgbClr val="236995"/>
              </a:buClr>
              <a:buSzPct val="80000"/>
              <a:buFont typeface="Wingdings" panose="05000000000000000000" pitchFamily="2" charset="2"/>
              <a:buChar char="§"/>
              <a:tabLst>
                <a:tab pos="540385" algn="l"/>
              </a:tabLst>
            </a:pPr>
            <a:r>
              <a:rPr lang="en-GB" sz="1800" dirty="0">
                <a:solidFill>
                  <a:srgbClr val="000000"/>
                </a:solidFill>
                <a:cs typeface="Times New Roman" panose="02020603050405020304" pitchFamily="18" charset="0"/>
              </a:rPr>
              <a:t>KPIs</a:t>
            </a:r>
          </a:p>
          <a:p>
            <a:pPr lvl="1">
              <a:lnSpc>
                <a:spcPct val="110000"/>
              </a:lnSpc>
              <a:spcBef>
                <a:spcPts val="200"/>
              </a:spcBef>
              <a:spcAft>
                <a:spcPts val="800"/>
              </a:spcAft>
              <a:buClr>
                <a:srgbClr val="236995"/>
              </a:buClr>
              <a:buSzPct val="80000"/>
              <a:buFont typeface="Wingdings" panose="05000000000000000000" pitchFamily="2" charset="2"/>
              <a:buChar char="§"/>
              <a:tabLst>
                <a:tab pos="540385" algn="l"/>
              </a:tabLst>
            </a:pPr>
            <a:r>
              <a:rPr lang="en-GB" sz="1800" dirty="0">
                <a:solidFill>
                  <a:srgbClr val="000000"/>
                </a:solidFill>
                <a:cs typeface="Times New Roman" panose="02020603050405020304" pitchFamily="18" charset="0"/>
              </a:rPr>
              <a:t>rectification plan</a:t>
            </a:r>
          </a:p>
          <a:p>
            <a:pPr indent="-285750" defTabSz="457205">
              <a:spcBef>
                <a:spcPts val="800"/>
              </a:spcBef>
              <a:spcAft>
                <a:spcPts val="0"/>
              </a:spcAft>
              <a:buClr>
                <a:srgbClr val="236995"/>
              </a:buClr>
              <a:buSzPct val="110000"/>
              <a:buFont typeface="Arial"/>
              <a:buChar char="•"/>
            </a:pPr>
            <a:r>
              <a:rPr lang="en-GB" sz="1800" dirty="0">
                <a:uFill>
                  <a:solidFill>
                    <a:srgbClr val="000000"/>
                  </a:solidFill>
                </a:uFill>
                <a:latin typeface="Arial"/>
                <a:cs typeface="Arial"/>
                <a:sym typeface="Arial"/>
              </a:rPr>
              <a:t>reflects change in the local audit market</a:t>
            </a:r>
          </a:p>
          <a:p>
            <a:pPr indent="-285750" defTabSz="457205">
              <a:spcBef>
                <a:spcPts val="800"/>
              </a:spcBef>
              <a:spcAft>
                <a:spcPts val="0"/>
              </a:spcAft>
              <a:buClr>
                <a:srgbClr val="236995"/>
              </a:buClr>
              <a:buSzPct val="110000"/>
              <a:buFont typeface="Arial"/>
              <a:buChar char="•"/>
            </a:pPr>
            <a:r>
              <a:rPr lang="en-GB" sz="1800" dirty="0">
                <a:uFill>
                  <a:solidFill>
                    <a:srgbClr val="000000"/>
                  </a:solidFill>
                </a:uFill>
                <a:latin typeface="Arial"/>
                <a:cs typeface="Arial"/>
                <a:sym typeface="Arial"/>
              </a:rPr>
              <a:t>addresses feedback from opted-in bodies about audit delivery </a:t>
            </a:r>
          </a:p>
          <a:p>
            <a:pPr indent="-285750" defTabSz="457205">
              <a:spcBef>
                <a:spcPts val="800"/>
              </a:spcBef>
              <a:spcAft>
                <a:spcPts val="0"/>
              </a:spcAft>
              <a:buClr>
                <a:srgbClr val="236995"/>
              </a:buClr>
              <a:buSzPct val="110000"/>
              <a:buFont typeface="Arial"/>
              <a:buChar char="•"/>
            </a:pPr>
            <a:r>
              <a:rPr lang="en-GB" sz="1800" dirty="0">
                <a:uFill>
                  <a:solidFill>
                    <a:srgbClr val="000000"/>
                  </a:solidFill>
                </a:uFill>
                <a:latin typeface="Arial"/>
                <a:cs typeface="Arial"/>
                <a:sym typeface="Arial"/>
              </a:rPr>
              <a:t>will revisit the actual milestones and KPIs if the expected backlog solution changes the framework </a:t>
            </a:r>
          </a:p>
          <a:p>
            <a:pPr indent="-285750" defTabSz="457205">
              <a:spcBef>
                <a:spcPts val="800"/>
              </a:spcBef>
              <a:spcAft>
                <a:spcPts val="0"/>
              </a:spcAft>
              <a:buClr>
                <a:srgbClr val="236995"/>
              </a:buClr>
              <a:buSzPct val="110000"/>
              <a:buFont typeface="Arial"/>
              <a:buChar char="•"/>
            </a:pPr>
            <a:r>
              <a:rPr lang="en-GB" sz="1800" dirty="0">
                <a:uFill>
                  <a:solidFill>
                    <a:srgbClr val="000000"/>
                  </a:solidFill>
                </a:uFill>
                <a:latin typeface="Arial"/>
                <a:cs typeface="Arial"/>
                <a:sym typeface="Arial"/>
              </a:rPr>
              <a:t>recognises that the ultimate sanction of being able to remove auditors from appointments is essentially mute because the local audit market has no surplus capacity</a:t>
            </a:r>
          </a:p>
          <a:p>
            <a:pPr>
              <a:lnSpc>
                <a:spcPct val="110000"/>
              </a:lnSpc>
              <a:spcBef>
                <a:spcPts val="0"/>
              </a:spcBef>
              <a:spcAft>
                <a:spcPts val="0"/>
              </a:spcAft>
              <a:buClr>
                <a:srgbClr val="000000"/>
              </a:buClr>
              <a:tabLst>
                <a:tab pos="540385" algn="l"/>
              </a:tabLst>
            </a:pPr>
            <a:endParaRPr lang="en-GB" sz="1800" dirty="0">
              <a:cs typeface="Arial" panose="020B0604020202020204" pitchFamily="34" charset="0"/>
            </a:endParaRPr>
          </a:p>
          <a:p>
            <a:pPr marL="0" indent="0">
              <a:lnSpc>
                <a:spcPct val="110000"/>
              </a:lnSpc>
              <a:spcBef>
                <a:spcPts val="600"/>
              </a:spcBef>
              <a:spcAft>
                <a:spcPts val="0"/>
              </a:spcAft>
              <a:buClr>
                <a:srgbClr val="000000"/>
              </a:buClr>
              <a:buNone/>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2783670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11728" y="1901406"/>
            <a:ext cx="8031907" cy="2523914"/>
          </a:xfrm>
        </p:spPr>
        <p:txBody>
          <a:bodyPr/>
          <a:lstStyle/>
          <a:p>
            <a:pPr indent="-285750" defTabSz="457205">
              <a:spcBef>
                <a:spcPts val="800"/>
              </a:spcBef>
              <a:spcAft>
                <a:spcPts val="800"/>
              </a:spcAft>
              <a:buClr>
                <a:srgbClr val="236995"/>
              </a:buClr>
              <a:buSzPct val="110000"/>
            </a:pPr>
            <a:r>
              <a:rPr lang="en-GB" sz="1800" dirty="0">
                <a:uFill>
                  <a:solidFill>
                    <a:srgbClr val="000000"/>
                  </a:solidFill>
                </a:uFill>
                <a:latin typeface="Arial"/>
                <a:cs typeface="Arial"/>
                <a:sym typeface="Arial"/>
              </a:rPr>
              <a:t>production of the previous year’s Auditor’s Annual Report unless 1st year as new auditor</a:t>
            </a:r>
          </a:p>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production of the draft Audit Plan to audited body, will set out the auditor’s plan &amp; timetable</a:t>
            </a:r>
          </a:p>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planned hours (50% complete)</a:t>
            </a:r>
          </a:p>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planned hours (75% complete)</a:t>
            </a:r>
          </a:p>
          <a:p>
            <a:pPr marL="457200" lvl="1" indent="0">
              <a:lnSpc>
                <a:spcPct val="110000"/>
              </a:lnSpc>
              <a:spcBef>
                <a:spcPts val="200"/>
              </a:spcBef>
              <a:spcAft>
                <a:spcPts val="0"/>
              </a:spcAft>
              <a:buClr>
                <a:srgbClr val="236995"/>
              </a:buClr>
              <a:buNone/>
              <a:tabLst>
                <a:tab pos="540385" algn="l"/>
              </a:tabLst>
            </a:pPr>
            <a:endParaRPr lang="en-GB" sz="1800" b="1" dirty="0">
              <a:solidFill>
                <a:srgbClr val="236995"/>
              </a:solidFill>
              <a:latin typeface="+mj-lt"/>
              <a:cs typeface="Times New Roman" panose="02020603050405020304" pitchFamily="18" charset="0"/>
            </a:endParaRPr>
          </a:p>
          <a:p>
            <a:pPr marL="457200" lvl="1" indent="0">
              <a:lnSpc>
                <a:spcPct val="110000"/>
              </a:lnSpc>
              <a:spcBef>
                <a:spcPts val="200"/>
              </a:spcBef>
              <a:spcAft>
                <a:spcPts val="0"/>
              </a:spcAft>
              <a:buClr>
                <a:srgbClr val="236995"/>
              </a:buClr>
              <a:buNone/>
              <a:tabLst>
                <a:tab pos="540385" algn="l"/>
              </a:tabLst>
            </a:pPr>
            <a:endParaRPr lang="en-GB" sz="1600" dirty="0">
              <a:latin typeface="+mj-lt"/>
              <a:cs typeface="Times New Roman" panose="02020603050405020304" pitchFamily="18" charset="0"/>
            </a:endParaRPr>
          </a:p>
        </p:txBody>
      </p:sp>
      <p:sp>
        <p:nvSpPr>
          <p:cNvPr id="2" name="Rectangle 2">
            <a:extLst>
              <a:ext uri="{FF2B5EF4-FFF2-40B4-BE49-F238E27FC236}">
                <a16:creationId xmlns:a16="http://schemas.microsoft.com/office/drawing/2014/main" id="{E088F689-0466-4E9C-1864-155D64F53254}"/>
              </a:ext>
            </a:extLst>
          </p:cNvPr>
          <p:cNvSpPr txBox="1">
            <a:spLocks noChangeArrowheads="1"/>
          </p:cNvSpPr>
          <p:nvPr/>
        </p:nvSpPr>
        <p:spPr bwMode="auto">
          <a:xfrm>
            <a:off x="358626" y="246426"/>
            <a:ext cx="8626475" cy="54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400" dirty="0">
                <a:solidFill>
                  <a:srgbClr val="236995"/>
                </a:solidFill>
                <a:latin typeface="+mn-lt"/>
              </a:rPr>
              <a:t>Contract management (2)</a:t>
            </a:r>
            <a:endParaRPr lang="en-US" dirty="0">
              <a:solidFill>
                <a:srgbClr val="236995"/>
              </a:solidFill>
              <a:latin typeface="+mn-lt"/>
            </a:endParaRPr>
          </a:p>
        </p:txBody>
      </p:sp>
      <p:sp>
        <p:nvSpPr>
          <p:cNvPr id="5" name="Title 3">
            <a:extLst>
              <a:ext uri="{FF2B5EF4-FFF2-40B4-BE49-F238E27FC236}">
                <a16:creationId xmlns:a16="http://schemas.microsoft.com/office/drawing/2014/main" id="{8D47399F-915D-AE95-B1A5-31004175C9CA}"/>
              </a:ext>
            </a:extLst>
          </p:cNvPr>
          <p:cNvSpPr>
            <a:spLocks noGrp="1"/>
          </p:cNvSpPr>
          <p:nvPr>
            <p:ph type="title"/>
          </p:nvPr>
        </p:nvSpPr>
        <p:spPr>
          <a:xfrm>
            <a:off x="356531" y="1224860"/>
            <a:ext cx="8229601" cy="337744"/>
          </a:xfrm>
        </p:spPr>
        <p:txBody>
          <a:bodyPr>
            <a:normAutofit fontScale="90000"/>
          </a:bodyPr>
          <a:lstStyle/>
          <a:p>
            <a:r>
              <a:rPr lang="en-GB" sz="2200" b="1" i="0">
                <a:solidFill>
                  <a:srgbClr val="236995"/>
                </a:solidFill>
                <a:effectLst/>
                <a:latin typeface="Arial" panose="020B0604020202020204" pitchFamily="34" charset="0"/>
                <a:ea typeface="Times New Roman" panose="02020603050405020304" pitchFamily="18" charset="0"/>
                <a:cs typeface="Arial" panose="020B0604020202020204" pitchFamily="34" charset="0"/>
              </a:rPr>
              <a:t>Milestone-based payment</a:t>
            </a:r>
            <a:endParaRPr lang="en-GB" dirty="0">
              <a:solidFill>
                <a:srgbClr val="2369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698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86561" y="1846827"/>
            <a:ext cx="8233179" cy="2263192"/>
          </a:xfrm>
        </p:spPr>
        <p:txBody>
          <a:bodyPr/>
          <a:lstStyle/>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the details are available on the front page of our website and have been sent to all opted-in bodies and other stakeholders</a:t>
            </a:r>
          </a:p>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the PSAA Board will consider consultation responses carefully in determining the final fee scale</a:t>
            </a:r>
          </a:p>
          <a:p>
            <a:pPr indent="-285750" defTabSz="457205">
              <a:spcBef>
                <a:spcPts val="800"/>
              </a:spcBef>
              <a:spcAft>
                <a:spcPts val="800"/>
              </a:spcAft>
              <a:buClr>
                <a:srgbClr val="236995"/>
              </a:buClr>
              <a:buSzPct val="110000"/>
              <a:buFont typeface="Arial"/>
              <a:buChar char="•"/>
            </a:pPr>
            <a:r>
              <a:rPr lang="en-GB" sz="1800" dirty="0">
                <a:uFill>
                  <a:solidFill>
                    <a:srgbClr val="000000"/>
                  </a:solidFill>
                </a:uFill>
                <a:latin typeface="Arial"/>
                <a:cs typeface="Arial"/>
                <a:sym typeface="Arial"/>
              </a:rPr>
              <a:t>we will publish the final fee scale on our website by 30 November 2023</a:t>
            </a:r>
          </a:p>
          <a:p>
            <a:pPr marL="457200" lvl="1" indent="0">
              <a:lnSpc>
                <a:spcPct val="110000"/>
              </a:lnSpc>
              <a:spcBef>
                <a:spcPts val="200"/>
              </a:spcBef>
              <a:spcAft>
                <a:spcPts val="0"/>
              </a:spcAft>
              <a:buClr>
                <a:srgbClr val="236995"/>
              </a:buClr>
              <a:buNone/>
              <a:tabLst>
                <a:tab pos="540385" algn="l"/>
              </a:tabLst>
            </a:pPr>
            <a:endParaRPr lang="en-GB" sz="1800" b="1" dirty="0">
              <a:solidFill>
                <a:srgbClr val="236995"/>
              </a:solidFill>
              <a:latin typeface="+mj-lt"/>
              <a:cs typeface="Times New Roman" panose="02020603050405020304" pitchFamily="18" charset="0"/>
            </a:endParaRPr>
          </a:p>
          <a:p>
            <a:pPr marL="457200" lvl="1" indent="0">
              <a:lnSpc>
                <a:spcPct val="110000"/>
              </a:lnSpc>
              <a:spcBef>
                <a:spcPts val="200"/>
              </a:spcBef>
              <a:spcAft>
                <a:spcPts val="0"/>
              </a:spcAft>
              <a:buClr>
                <a:srgbClr val="236995"/>
              </a:buClr>
              <a:buNone/>
              <a:tabLst>
                <a:tab pos="540385" algn="l"/>
              </a:tabLst>
            </a:pPr>
            <a:endParaRPr lang="en-GB" sz="1600" dirty="0">
              <a:latin typeface="+mj-lt"/>
              <a:cs typeface="Times New Roman" panose="02020603050405020304" pitchFamily="18" charset="0"/>
            </a:endParaRP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
        <p:nvSpPr>
          <p:cNvPr id="2" name="Rectangle 2">
            <a:extLst>
              <a:ext uri="{FF2B5EF4-FFF2-40B4-BE49-F238E27FC236}">
                <a16:creationId xmlns:a16="http://schemas.microsoft.com/office/drawing/2014/main" id="{51F664AE-630A-89AC-9A55-D1C7E7E8F41D}"/>
              </a:ext>
            </a:extLst>
          </p:cNvPr>
          <p:cNvSpPr txBox="1">
            <a:spLocks noChangeArrowheads="1"/>
          </p:cNvSpPr>
          <p:nvPr/>
        </p:nvSpPr>
        <p:spPr bwMode="auto">
          <a:xfrm>
            <a:off x="358626" y="246426"/>
            <a:ext cx="8626475" cy="54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400" dirty="0">
                <a:solidFill>
                  <a:srgbClr val="236995"/>
                </a:solidFill>
                <a:latin typeface="+mn-lt"/>
              </a:rPr>
              <a:t>Consultation</a:t>
            </a:r>
            <a:endParaRPr lang="en-US" dirty="0">
              <a:solidFill>
                <a:srgbClr val="236995"/>
              </a:solidFill>
              <a:latin typeface="+mn-lt"/>
            </a:endParaRPr>
          </a:p>
        </p:txBody>
      </p:sp>
      <p:sp>
        <p:nvSpPr>
          <p:cNvPr id="4" name="TextBox 3">
            <a:extLst>
              <a:ext uri="{FF2B5EF4-FFF2-40B4-BE49-F238E27FC236}">
                <a16:creationId xmlns:a16="http://schemas.microsoft.com/office/drawing/2014/main" id="{BDD1F972-BB77-7460-94E1-8C2048AF894E}"/>
              </a:ext>
            </a:extLst>
          </p:cNvPr>
          <p:cNvSpPr txBox="1"/>
          <p:nvPr/>
        </p:nvSpPr>
        <p:spPr>
          <a:xfrm>
            <a:off x="266347" y="1183664"/>
            <a:ext cx="8453393" cy="384721"/>
          </a:xfrm>
          <a:prstGeom prst="rect">
            <a:avLst/>
          </a:prstGeom>
          <a:noFill/>
        </p:spPr>
        <p:txBody>
          <a:bodyPr wrap="square" rtlCol="0">
            <a:spAutoFit/>
          </a:bodyPr>
          <a:lstStyle/>
          <a:p>
            <a:pPr marL="57150" indent="0">
              <a:spcBef>
                <a:spcPts val="1200"/>
              </a:spcBef>
              <a:buClr>
                <a:srgbClr val="236995"/>
              </a:buClr>
              <a:buNone/>
            </a:pPr>
            <a:r>
              <a:rPr lang="en-GB" sz="1900" b="1" dirty="0">
                <a:solidFill>
                  <a:srgbClr val="236995"/>
                </a:solidFill>
                <a:uFill>
                  <a:solidFill>
                    <a:srgbClr val="000000"/>
                  </a:solidFill>
                </a:uFill>
              </a:rPr>
              <a:t>The 2023/24 fee scale consultation closes on Tuesday 10 October 2023</a:t>
            </a:r>
          </a:p>
        </p:txBody>
      </p:sp>
    </p:spTree>
    <p:extLst>
      <p:ext uri="{BB962C8B-B14F-4D97-AF65-F5344CB8AC3E}">
        <p14:creationId xmlns:p14="http://schemas.microsoft.com/office/powerpoint/2010/main" val="234393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2506"/>
            <a:ext cx="914400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200" dirty="0">
                <a:sym typeface="Helvetica"/>
              </a:rPr>
              <a:t>Q&amp;A panel session</a:t>
            </a:r>
            <a:endParaRPr sz="5200" dirty="0"/>
          </a:p>
        </p:txBody>
      </p:sp>
    </p:spTree>
    <p:extLst>
      <p:ext uri="{BB962C8B-B14F-4D97-AF65-F5344CB8AC3E}">
        <p14:creationId xmlns:p14="http://schemas.microsoft.com/office/powerpoint/2010/main" val="19879439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364055"/>
            <a:ext cx="8229601" cy="550345"/>
          </a:xfrm>
        </p:spPr>
        <p:txBody>
          <a:bodyPr>
            <a:normAutofit fontScale="90000"/>
          </a:bodyPr>
          <a:lstStyle/>
          <a:p>
            <a:br>
              <a:rPr lang="en-GB" sz="2400" dirty="0">
                <a:solidFill>
                  <a:srgbClr val="236995"/>
                </a:solidFill>
                <a:sym typeface="Helvetica"/>
              </a:rPr>
            </a:br>
            <a:br>
              <a:rPr lang="en-GB" sz="2400" dirty="0">
                <a:solidFill>
                  <a:srgbClr val="236995"/>
                </a:solidFill>
                <a:sym typeface="Helvetica"/>
              </a:rPr>
            </a:br>
            <a:r>
              <a:rPr lang="en-GB" sz="2700" dirty="0">
                <a:solidFill>
                  <a:srgbClr val="236995"/>
                </a:solidFill>
                <a:sym typeface="Helvetica"/>
              </a:rPr>
              <a:t>Legal framework</a:t>
            </a:r>
            <a:br>
              <a:rPr lang="en-GB" sz="2400" dirty="0">
                <a:sym typeface="Helvetica"/>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28391" y="929851"/>
            <a:ext cx="8418559" cy="4824997"/>
          </a:xfrm>
        </p:spPr>
        <p:txBody>
          <a:bodyPr>
            <a:normAutofit fontScale="70000" lnSpcReduction="20000"/>
          </a:bodyPr>
          <a:lstStyle/>
          <a:p>
            <a:pPr marL="0" indent="0">
              <a:spcBef>
                <a:spcPts val="400"/>
              </a:spcBef>
              <a:buNone/>
              <a:tabLst>
                <a:tab pos="457200" algn="l"/>
              </a:tabLst>
            </a:pPr>
            <a:r>
              <a:rPr lang="en-GB" sz="2600" b="1" dirty="0">
                <a:solidFill>
                  <a:srgbClr val="236995"/>
                </a:solidFill>
                <a:latin typeface="Arial" panose="020B0604020202020204" pitchFamily="34" charset="0"/>
                <a:ea typeface="Calibri" panose="020F0502020204030204" pitchFamily="34" charset="0"/>
                <a:cs typeface="Arial" panose="020B0604020202020204" pitchFamily="34" charset="0"/>
              </a:rPr>
              <a:t>PSAA</a:t>
            </a:r>
            <a:endParaRPr lang="en-GB" sz="2600" dirty="0">
              <a:effectLst/>
              <a:latin typeface="Arial" panose="020B0604020202020204" pitchFamily="34" charset="0"/>
              <a:ea typeface="Calibri" panose="020F0502020204030204" pitchFamily="34" charset="0"/>
              <a:cs typeface="Arial" panose="020B0604020202020204" pitchFamily="34" charset="0"/>
            </a:endParaRPr>
          </a:p>
          <a:p>
            <a:pPr marL="342900" indent="-285750" fontAlgn="base">
              <a:lnSpc>
                <a:spcPct val="120000"/>
              </a:lnSpc>
              <a:spcBef>
                <a:spcPts val="800"/>
              </a:spcBef>
              <a:buClr>
                <a:srgbClr val="236995"/>
              </a:buClr>
              <a:buSzPct val="110000"/>
            </a:pPr>
            <a:r>
              <a:rPr lang="en-GB" sz="2400" dirty="0">
                <a:solidFill>
                  <a:schemeClr val="tx1"/>
                </a:solidFill>
                <a:uFill>
                  <a:solidFill>
                    <a:srgbClr val="000000"/>
                  </a:solidFill>
                </a:uFill>
              </a:rPr>
              <a:t>PSAA’s statutory role is to appoint auditors, set fee scales, and oversee issues of auditor independence and contract management</a:t>
            </a:r>
          </a:p>
          <a:p>
            <a:pPr marL="342900" indent="-285750" fontAlgn="base">
              <a:lnSpc>
                <a:spcPct val="120000"/>
              </a:lnSpc>
              <a:spcBef>
                <a:spcPts val="800"/>
              </a:spcBef>
              <a:buClr>
                <a:srgbClr val="236995"/>
              </a:buClr>
              <a:buSzPct val="110000"/>
            </a:pPr>
            <a:r>
              <a:rPr lang="en-GB" sz="2400" dirty="0">
                <a:solidFill>
                  <a:schemeClr val="tx1"/>
                </a:solidFill>
                <a:uFill>
                  <a:solidFill>
                    <a:srgbClr val="000000"/>
                  </a:solidFill>
                </a:uFill>
              </a:rPr>
              <a:t>PSAA works to specific regs </a:t>
            </a:r>
            <a:r>
              <a:rPr lang="en-GB" sz="2400" dirty="0">
                <a:solidFill>
                  <a:srgbClr val="236995"/>
                </a:solidFill>
                <a:latin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Local Audit (Appointing Person) Regulations 2015</a:t>
            </a:r>
            <a:endParaRPr lang="en-GB" sz="2400" dirty="0">
              <a:solidFill>
                <a:srgbClr val="236995"/>
              </a:solidFill>
              <a:latin typeface="Arial" panose="020B0604020202020204" pitchFamily="34" charset="0"/>
              <a:cs typeface="Times New Roman" panose="02020603050405020304" pitchFamily="18" charset="0"/>
            </a:endParaRPr>
          </a:p>
          <a:p>
            <a:pPr marL="342900" lvl="0" indent="-285750" eaLnBrk="0" fontAlgn="base" hangingPunct="0">
              <a:lnSpc>
                <a:spcPct val="120000"/>
              </a:lnSpc>
              <a:spcBef>
                <a:spcPts val="800"/>
              </a:spcBef>
              <a:buClr>
                <a:srgbClr val="236995"/>
              </a:buClr>
              <a:buSzPct val="110000"/>
              <a:defRPr/>
            </a:pPr>
            <a:r>
              <a:rPr lang="en-GB" sz="2400" dirty="0">
                <a:solidFill>
                  <a:schemeClr val="tx1"/>
                </a:solidFill>
                <a:uFill>
                  <a:solidFill>
                    <a:srgbClr val="000000"/>
                  </a:solidFill>
                </a:uFill>
              </a:rPr>
              <a:t>once appointed, auditors are independent by design of the framework</a:t>
            </a:r>
          </a:p>
          <a:p>
            <a:pPr marL="285750" indent="-285750">
              <a:spcBef>
                <a:spcPts val="400"/>
              </a:spcBef>
              <a:buFont typeface="Arial" panose="020B0604020202020204" pitchFamily="34" charset="0"/>
              <a:buChar char="•"/>
              <a:tabLst>
                <a:tab pos="457200" algn="l"/>
              </a:tabLst>
            </a:pPr>
            <a:endParaRPr lang="en-GB" sz="1800" dirty="0">
              <a:latin typeface="Arial" panose="020B0604020202020204" pitchFamily="34" charset="0"/>
              <a:cs typeface="Times New Roman" panose="02020603050405020304" pitchFamily="18" charset="0"/>
            </a:endParaRPr>
          </a:p>
          <a:p>
            <a:pPr marL="0" indent="0">
              <a:spcBef>
                <a:spcPts val="1200"/>
              </a:spcBef>
              <a:buNone/>
              <a:tabLst>
                <a:tab pos="457200" algn="l"/>
              </a:tabLst>
            </a:pPr>
            <a:r>
              <a:rPr lang="en-GB" sz="2400" dirty="0">
                <a:latin typeface="Arial" panose="020B0604020202020204" pitchFamily="34" charset="0"/>
                <a:cs typeface="Arial" panose="020B0604020202020204" pitchFamily="34" charset="0"/>
              </a:rPr>
              <a:t>The specification is determined by the requirements of the:</a:t>
            </a:r>
          </a:p>
          <a:p>
            <a:pPr marL="0" indent="0">
              <a:lnSpc>
                <a:spcPct val="120000"/>
              </a:lnSpc>
              <a:spcBef>
                <a:spcPts val="0"/>
              </a:spcBef>
              <a:buNone/>
              <a:tabLst>
                <a:tab pos="457200" algn="l"/>
              </a:tabLst>
            </a:pPr>
            <a:endParaRPr lang="en-GB" sz="2400" b="1" dirty="0">
              <a:solidFill>
                <a:srgbClr val="236995"/>
              </a:solidFill>
              <a:latin typeface="Arial" panose="020B0604020202020204" pitchFamily="34" charset="0"/>
              <a:cs typeface="Arial" panose="020B0604020202020204" pitchFamily="34" charset="0"/>
            </a:endParaRPr>
          </a:p>
          <a:p>
            <a:pPr marL="0" indent="0">
              <a:lnSpc>
                <a:spcPct val="110000"/>
              </a:lnSpc>
              <a:spcBef>
                <a:spcPts val="0"/>
              </a:spcBef>
              <a:buNone/>
              <a:tabLst>
                <a:tab pos="457200" algn="l"/>
              </a:tabLst>
            </a:pPr>
            <a:r>
              <a:rPr lang="en-GB" sz="2600" b="1" dirty="0">
                <a:solidFill>
                  <a:srgbClr val="236995"/>
                </a:solidFill>
                <a:latin typeface="Arial" panose="020B0604020202020204" pitchFamily="34" charset="0"/>
                <a:cs typeface="Arial" panose="020B0604020202020204" pitchFamily="34" charset="0"/>
              </a:rPr>
              <a:t>National Audit Office</a:t>
            </a:r>
          </a:p>
          <a:p>
            <a:pPr marL="342900" indent="-285750" fontAlgn="base">
              <a:lnSpc>
                <a:spcPct val="120000"/>
              </a:lnSpc>
              <a:spcBef>
                <a:spcPts val="800"/>
              </a:spcBef>
              <a:buClr>
                <a:srgbClr val="236995"/>
              </a:buClr>
              <a:buSzPct val="110000"/>
            </a:pPr>
            <a:r>
              <a:rPr lang="en-GB" sz="2400" dirty="0">
                <a:solidFill>
                  <a:schemeClr val="tx1"/>
                </a:solidFill>
                <a:uFill>
                  <a:solidFill>
                    <a:srgbClr val="000000"/>
                  </a:solidFill>
                </a:uFill>
              </a:rPr>
              <a:t>sets the scope (Code of Audit Practice approved by Parliament)</a:t>
            </a:r>
          </a:p>
          <a:p>
            <a:pPr>
              <a:spcBef>
                <a:spcPts val="400"/>
              </a:spcBef>
              <a:tabLst>
                <a:tab pos="4572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tabLst>
                <a:tab pos="457200" algn="l"/>
              </a:tabLst>
            </a:pPr>
            <a:r>
              <a:rPr lang="en-GB" sz="2600" b="1" dirty="0">
                <a:solidFill>
                  <a:srgbClr val="236995"/>
                </a:solidFill>
                <a:latin typeface="Arial" panose="020B0604020202020204" pitchFamily="34" charset="0"/>
                <a:ea typeface="Calibri" panose="020F0502020204030204" pitchFamily="34" charset="0"/>
                <a:cs typeface="Arial" panose="020B0604020202020204" pitchFamily="34" charset="0"/>
              </a:rPr>
              <a:t>Financial Reporting Council </a:t>
            </a:r>
          </a:p>
          <a:p>
            <a:pPr marL="342900" lvl="1" indent="-285750" fontAlgn="base">
              <a:lnSpc>
                <a:spcPct val="120000"/>
              </a:lnSpc>
              <a:spcBef>
                <a:spcPts val="800"/>
              </a:spcBef>
              <a:buClr>
                <a:srgbClr val="236995"/>
              </a:buClr>
              <a:buSzPct val="110000"/>
              <a:buFont typeface="Arial"/>
              <a:buChar char="•"/>
            </a:pPr>
            <a:r>
              <a:rPr lang="en-GB" sz="2400" dirty="0">
                <a:solidFill>
                  <a:schemeClr val="tx1"/>
                </a:solidFill>
                <a:uFill>
                  <a:solidFill>
                    <a:srgbClr val="000000"/>
                  </a:solidFill>
                </a:uFill>
              </a:rPr>
              <a:t>the regulator that sets the audit quality expectations</a:t>
            </a:r>
          </a:p>
          <a:p>
            <a:pPr marL="0" indent="0">
              <a:spcBef>
                <a:spcPts val="400"/>
              </a:spcBef>
              <a:buNone/>
              <a:tabLst>
                <a:tab pos="457200" algn="l"/>
              </a:tabLst>
            </a:pPr>
            <a:endParaRPr lang="en-GB" sz="2400" dirty="0">
              <a:latin typeface="Arial" panose="020B0604020202020204" pitchFamily="34" charset="0"/>
              <a:cs typeface="Arial" panose="020B0604020202020204" pitchFamily="34" charset="0"/>
            </a:endParaRPr>
          </a:p>
          <a:p>
            <a:pPr marL="0" indent="0">
              <a:spcBef>
                <a:spcPts val="0"/>
              </a:spcBef>
              <a:buNone/>
              <a:tabLst>
                <a:tab pos="457200" algn="l"/>
              </a:tabLst>
            </a:pPr>
            <a:r>
              <a:rPr lang="en-GB" sz="2600" b="1" dirty="0">
                <a:solidFill>
                  <a:srgbClr val="236995"/>
                </a:solidFill>
                <a:latin typeface="Arial" panose="020B0604020202020204" pitchFamily="34" charset="0"/>
                <a:ea typeface="Calibri" panose="020F0502020204030204" pitchFamily="34" charset="0"/>
                <a:cs typeface="Arial" panose="020B0604020202020204" pitchFamily="34" charset="0"/>
              </a:rPr>
              <a:t>CIPFA/LASAAC</a:t>
            </a:r>
          </a:p>
          <a:p>
            <a:pPr marL="342900" indent="-285750" fontAlgn="base">
              <a:lnSpc>
                <a:spcPct val="120000"/>
              </a:lnSpc>
              <a:spcBef>
                <a:spcPts val="800"/>
              </a:spcBef>
              <a:buClr>
                <a:srgbClr val="236995"/>
              </a:buClr>
              <a:buSzPct val="110000"/>
            </a:pPr>
            <a:r>
              <a:rPr lang="en-GB" sz="2400" dirty="0">
                <a:solidFill>
                  <a:schemeClr val="tx1"/>
                </a:solidFill>
                <a:uFill>
                  <a:solidFill>
                    <a:srgbClr val="000000"/>
                  </a:solidFill>
                </a:uFill>
              </a:rPr>
              <a:t>sets the requirements of financial statements</a:t>
            </a: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6398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1996625"/>
            <a:ext cx="914400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200" dirty="0">
                <a:sym typeface="Helvetica"/>
              </a:rPr>
              <a:t>Closing comments</a:t>
            </a:r>
            <a:endParaRPr sz="5200" dirty="0"/>
          </a:p>
        </p:txBody>
      </p:sp>
      <p:sp>
        <p:nvSpPr>
          <p:cNvPr id="3" name="Title 1">
            <a:extLst>
              <a:ext uri="{FF2B5EF4-FFF2-40B4-BE49-F238E27FC236}">
                <a16:creationId xmlns:a16="http://schemas.microsoft.com/office/drawing/2014/main" id="{218915D1-9506-4BD5-A55D-611E1E16FB25}"/>
              </a:ext>
            </a:extLst>
          </p:cNvPr>
          <p:cNvSpPr txBox="1">
            <a:spLocks/>
          </p:cNvSpPr>
          <p:nvPr/>
        </p:nvSpPr>
        <p:spPr>
          <a:xfrm>
            <a:off x="184645" y="3603391"/>
            <a:ext cx="8774709" cy="104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chor="ctr">
            <a:normAutofit/>
          </a:bodyPr>
          <a:lstStyle>
            <a:lvl1pPr marL="0" marR="0" indent="0" algn="l" defTabSz="812809" rtl="0" latinLnBrk="0">
              <a:lnSpc>
                <a:spcPct val="100000"/>
              </a:lnSpc>
              <a:spcBef>
                <a:spcPts val="0"/>
              </a:spcBef>
              <a:spcAft>
                <a:spcPts val="0"/>
              </a:spcAft>
              <a:buClrTx/>
              <a:buSzTx/>
              <a:buFontTx/>
              <a:buNone/>
              <a:tabLst/>
              <a:defRPr sz="4900" b="1" i="0" u="none" strike="noStrike" cap="none" spc="0" baseline="0">
                <a:solidFill>
                  <a:srgbClr val="236995"/>
                </a:solidFill>
                <a:uFillTx/>
                <a:latin typeface="Arial"/>
                <a:ea typeface="Arial"/>
                <a:cs typeface="Arial"/>
                <a:sym typeface="Arial"/>
              </a:defRPr>
            </a:lvl1pPr>
            <a:lvl2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2pPr>
            <a:lvl3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3pPr>
            <a:lvl4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4pPr>
            <a:lvl5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5pPr>
            <a:lvl6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6pPr>
            <a:lvl7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7pPr>
            <a:lvl8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8pPr>
            <a:lvl9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9pPr>
          </a:lstStyle>
          <a:p>
            <a:pPr algn="ctr" defTabSz="457205" fontAlgn="auto"/>
            <a:r>
              <a:rPr lang="en-GB" sz="2800" kern="0" dirty="0">
                <a:solidFill>
                  <a:srgbClr val="6E6E6E">
                    <a:lumMod val="75000"/>
                  </a:srgbClr>
                </a:solidFill>
                <a:sym typeface="Helvetica"/>
              </a:rPr>
              <a:t>We value your feedback on this session, so ask you to complete a short feedback form</a:t>
            </a:r>
            <a:endParaRPr lang="en-GB" sz="2800" kern="0" dirty="0">
              <a:solidFill>
                <a:srgbClr val="6E6E6E">
                  <a:lumMod val="75000"/>
                </a:srgbClr>
              </a:solidFill>
            </a:endParaRPr>
          </a:p>
        </p:txBody>
      </p:sp>
    </p:spTree>
    <p:extLst>
      <p:ext uri="{BB962C8B-B14F-4D97-AF65-F5344CB8AC3E}">
        <p14:creationId xmlns:p14="http://schemas.microsoft.com/office/powerpoint/2010/main" val="38486837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394835" y="333375"/>
            <a:ext cx="8229601" cy="581025"/>
          </a:xfrm>
        </p:spPr>
        <p:txBody>
          <a:bodyPr>
            <a:normAutofit/>
          </a:bodyPr>
          <a:lstStyle/>
          <a:p>
            <a:r>
              <a:rPr lang="en-GB" sz="2400" dirty="0">
                <a:solidFill>
                  <a:srgbClr val="236995"/>
                </a:solidFill>
                <a:sym typeface="Helvetica"/>
              </a:rPr>
              <a:t>Consultation on the 2023/24 fee scale</a:t>
            </a:r>
            <a:r>
              <a:rPr lang="en-GB" sz="2400" dirty="0">
                <a:solidFill>
                  <a:srgbClr val="236995"/>
                </a:solidFill>
                <a:highlight>
                  <a:srgbClr val="FFFF00"/>
                </a:highlight>
                <a:sym typeface="Helvetica"/>
              </a:rPr>
              <a:t> </a:t>
            </a:r>
            <a:endParaRPr lang="en-GB" sz="2400" dirty="0">
              <a:solidFill>
                <a:srgbClr val="236995"/>
              </a:solidFill>
              <a:highlight>
                <a:srgbClr val="FFFF00"/>
              </a:highlight>
            </a:endParaRP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96277" y="1134350"/>
            <a:ext cx="8328274" cy="4192659"/>
          </a:xfrm>
        </p:spPr>
        <p:txBody>
          <a:bodyPr>
            <a:noAutofit/>
          </a:bodyPr>
          <a:lstStyle/>
          <a:p>
            <a:pPr marL="342900" indent="-285750">
              <a:spcBef>
                <a:spcPts val="800"/>
              </a:spcBef>
              <a:spcAft>
                <a:spcPts val="600"/>
              </a:spcAft>
              <a:buClr>
                <a:srgbClr val="236995"/>
              </a:buClr>
              <a:buSzPct val="110000"/>
            </a:pPr>
            <a:r>
              <a:rPr lang="en-US" sz="1800" dirty="0">
                <a:solidFill>
                  <a:schemeClr val="tx1"/>
                </a:solidFill>
                <a:uFill>
                  <a:solidFill>
                    <a:srgbClr val="000000"/>
                  </a:solidFill>
                </a:uFill>
              </a:rPr>
              <a:t>PSAA is required under the regulations to consult on and set a fee scale</a:t>
            </a:r>
          </a:p>
          <a:p>
            <a:pPr marL="342900" indent="-285750">
              <a:spcBef>
                <a:spcPts val="800"/>
              </a:spcBef>
              <a:spcAft>
                <a:spcPts val="600"/>
              </a:spcAft>
              <a:buClr>
                <a:srgbClr val="236995"/>
              </a:buClr>
              <a:buSzPct val="110000"/>
            </a:pPr>
            <a:r>
              <a:rPr lang="en-US" sz="1800" dirty="0">
                <a:solidFill>
                  <a:schemeClr val="tx1"/>
                </a:solidFill>
                <a:uFill>
                  <a:solidFill>
                    <a:srgbClr val="000000"/>
                  </a:solidFill>
                </a:uFill>
              </a:rPr>
              <a:t>we must consult opted-in bodies and other stakeholders before setting scale fees</a:t>
            </a:r>
          </a:p>
          <a:p>
            <a:pPr marL="342900" indent="-285750">
              <a:spcBef>
                <a:spcPts val="800"/>
              </a:spcBef>
              <a:spcAft>
                <a:spcPts val="600"/>
              </a:spcAft>
              <a:buClr>
                <a:srgbClr val="236995"/>
              </a:buClr>
              <a:buSzPct val="110000"/>
            </a:pPr>
            <a:r>
              <a:rPr lang="en-US" sz="1800" dirty="0">
                <a:solidFill>
                  <a:schemeClr val="tx1"/>
                </a:solidFill>
                <a:uFill>
                  <a:solidFill>
                    <a:srgbClr val="000000"/>
                  </a:solidFill>
                </a:uFill>
              </a:rPr>
              <a:t>in the absence of confirmed changes to the scope of audit for 2023/24 we are consulting on the basis of existing requirements </a:t>
            </a:r>
          </a:p>
          <a:p>
            <a:pPr marL="342900" indent="-285750">
              <a:spcBef>
                <a:spcPts val="800"/>
              </a:spcBef>
              <a:spcAft>
                <a:spcPts val="600"/>
              </a:spcAft>
              <a:buClr>
                <a:srgbClr val="236995"/>
              </a:buClr>
              <a:buSzPct val="110000"/>
            </a:pPr>
            <a:r>
              <a:rPr lang="en-US" sz="1800" dirty="0">
                <a:solidFill>
                  <a:schemeClr val="tx1"/>
                </a:solidFill>
                <a:uFill>
                  <a:solidFill>
                    <a:srgbClr val="000000"/>
                  </a:solidFill>
                </a:uFill>
              </a:rPr>
              <a:t>in the event of any subsequent changes to address the audit backlog, we will determine corresponding fee adjustments</a:t>
            </a:r>
            <a:endParaRPr lang="en-GB" sz="1800" dirty="0">
              <a:solidFill>
                <a:schemeClr val="tx1"/>
              </a:solidFill>
              <a:uFill>
                <a:solidFill>
                  <a:srgbClr val="000000"/>
                </a:solidFill>
              </a:uFill>
            </a:endParaRPr>
          </a:p>
          <a:p>
            <a:pPr marL="342900" indent="-285750">
              <a:spcBef>
                <a:spcPts val="800"/>
              </a:spcBef>
              <a:spcAft>
                <a:spcPts val="600"/>
              </a:spcAft>
              <a:buClr>
                <a:srgbClr val="236995"/>
              </a:buClr>
              <a:buSzPct val="110000"/>
            </a:pPr>
            <a:r>
              <a:rPr lang="en-GB" sz="1800" dirty="0">
                <a:solidFill>
                  <a:schemeClr val="tx1"/>
                </a:solidFill>
                <a:uFill>
                  <a:solidFill>
                    <a:srgbClr val="000000"/>
                  </a:solidFill>
                </a:uFill>
              </a:rPr>
              <a:t>we have also written to all bodies setting out their specific scale fee calculation based on the proposed fee scale elements</a:t>
            </a:r>
          </a:p>
          <a:p>
            <a:pPr marL="342900" indent="-285750">
              <a:spcBef>
                <a:spcPts val="800"/>
              </a:spcBef>
              <a:spcAft>
                <a:spcPts val="600"/>
              </a:spcAft>
              <a:buClr>
                <a:srgbClr val="236995"/>
              </a:buClr>
              <a:buSzPct val="110000"/>
            </a:pPr>
            <a:r>
              <a:rPr lang="en-GB" sz="1800" dirty="0">
                <a:solidFill>
                  <a:schemeClr val="tx1"/>
                </a:solidFill>
                <a:uFill>
                  <a:solidFill>
                    <a:srgbClr val="000000"/>
                  </a:solidFill>
                </a:uFill>
              </a:rPr>
              <a:t>we welcome feedback on the proposed fee scale</a:t>
            </a:r>
          </a:p>
          <a:p>
            <a:pPr marL="342900" indent="-285750">
              <a:spcBef>
                <a:spcPts val="800"/>
              </a:spcBef>
              <a:spcAft>
                <a:spcPts val="600"/>
              </a:spcAft>
              <a:buClr>
                <a:srgbClr val="236995"/>
              </a:buClr>
              <a:buSzPct val="110000"/>
            </a:pPr>
            <a:r>
              <a:rPr lang="en-GB" sz="1800" dirty="0">
                <a:solidFill>
                  <a:schemeClr val="tx1"/>
                </a:solidFill>
                <a:uFill>
                  <a:solidFill>
                    <a:srgbClr val="000000"/>
                  </a:solidFill>
                </a:uFill>
              </a:rPr>
              <a:t>the consultation will close on 10 October, and we must publish the final fee scale by 30 November </a:t>
            </a:r>
          </a:p>
        </p:txBody>
      </p:sp>
    </p:spTree>
    <p:extLst>
      <p:ext uri="{BB962C8B-B14F-4D97-AF65-F5344CB8AC3E}">
        <p14:creationId xmlns:p14="http://schemas.microsoft.com/office/powerpoint/2010/main" val="26730664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343949"/>
            <a:ext cx="8229601" cy="562062"/>
          </a:xfrm>
        </p:spPr>
        <p:txBody>
          <a:bodyPr>
            <a:normAutofit fontScale="90000"/>
          </a:bodyPr>
          <a:lstStyle/>
          <a:p>
            <a:br>
              <a:rPr lang="en-GB" sz="2700" dirty="0">
                <a:solidFill>
                  <a:srgbClr val="236995"/>
                </a:solidFill>
                <a:sym typeface="Helvetica"/>
              </a:rPr>
            </a:br>
            <a:r>
              <a:rPr lang="en-GB" sz="2700" dirty="0">
                <a:solidFill>
                  <a:srgbClr val="236995"/>
                </a:solidFill>
                <a:sym typeface="Helvetica"/>
              </a:rPr>
              <a:t>Audit fees</a:t>
            </a: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11613" y="1073128"/>
            <a:ext cx="8418559" cy="4525963"/>
          </a:xfrm>
        </p:spPr>
        <p:txBody>
          <a:bodyPr>
            <a:normAutofit fontScale="77500" lnSpcReduction="20000"/>
          </a:bodyPr>
          <a:lstStyle/>
          <a:p>
            <a:pPr marL="342900" indent="-285750" fontAlgn="base">
              <a:lnSpc>
                <a:spcPct val="120000"/>
              </a:lnSpc>
              <a:spcBef>
                <a:spcPts val="800"/>
              </a:spcBef>
              <a:spcAft>
                <a:spcPts val="400"/>
              </a:spcAft>
              <a:buClr>
                <a:srgbClr val="236995"/>
              </a:buClr>
              <a:buSzPct val="110000"/>
            </a:pPr>
            <a:r>
              <a:rPr lang="en-GB" sz="1900" dirty="0">
                <a:solidFill>
                  <a:schemeClr val="tx1"/>
                </a:solidFill>
                <a:uFill>
                  <a:solidFill>
                    <a:srgbClr val="000000"/>
                  </a:solidFill>
                </a:uFill>
              </a:rPr>
              <a:t>Your audit fee has two elements:</a:t>
            </a:r>
          </a:p>
          <a:p>
            <a:pPr lvl="1">
              <a:spcBef>
                <a:spcPts val="600"/>
              </a:spcBef>
              <a:spcAft>
                <a:spcPts val="400"/>
              </a:spcAft>
              <a:tabLst>
                <a:tab pos="457200" algn="l"/>
              </a:tabLst>
            </a:pPr>
            <a:r>
              <a:rPr lang="en-GB" sz="1900" dirty="0">
                <a:effectLst/>
                <a:latin typeface="Arial" panose="020B0604020202020204" pitchFamily="34" charset="0"/>
                <a:ea typeface="Calibri" panose="020F0502020204030204" pitchFamily="34" charset="0"/>
                <a:cs typeface="Arial" panose="020B0604020202020204" pitchFamily="34" charset="0"/>
              </a:rPr>
              <a:t>the </a:t>
            </a:r>
            <a:r>
              <a:rPr lang="en-GB" sz="1900" b="1" dirty="0">
                <a:solidFill>
                  <a:srgbClr val="236995"/>
                </a:solidFill>
                <a:effectLst/>
                <a:latin typeface="Arial" panose="020B0604020202020204" pitchFamily="34" charset="0"/>
                <a:ea typeface="Calibri" panose="020F0502020204030204" pitchFamily="34" charset="0"/>
                <a:cs typeface="Arial" panose="020B0604020202020204" pitchFamily="34" charset="0"/>
              </a:rPr>
              <a:t>scale fee</a:t>
            </a:r>
            <a:r>
              <a:rPr lang="en-GB" sz="1900" dirty="0">
                <a:solidFill>
                  <a:schemeClr val="tx1"/>
                </a:solidFill>
                <a:effectLst/>
                <a:latin typeface="Arial" panose="020B0604020202020204" pitchFamily="34" charset="0"/>
                <a:ea typeface="Calibri" panose="020F0502020204030204" pitchFamily="34" charset="0"/>
                <a:cs typeface="Arial" panose="020B0604020202020204" pitchFamily="34" charset="0"/>
              </a:rPr>
              <a:t> which must be set by 30 November</a:t>
            </a:r>
            <a:r>
              <a:rPr lang="en-GB" sz="1900" dirty="0">
                <a:effectLst/>
                <a:latin typeface="Arial" panose="020B0604020202020204" pitchFamily="34" charset="0"/>
                <a:ea typeface="Calibri" panose="020F0502020204030204" pitchFamily="34" charset="0"/>
                <a:cs typeface="Arial" panose="020B0604020202020204" pitchFamily="34" charset="0"/>
              </a:rPr>
              <a:t> </a:t>
            </a:r>
          </a:p>
          <a:p>
            <a:pPr lvl="1">
              <a:spcBef>
                <a:spcPts val="600"/>
              </a:spcBef>
              <a:spcAft>
                <a:spcPts val="400"/>
              </a:spcAft>
              <a:tabLst>
                <a:tab pos="457200" algn="l"/>
              </a:tabLst>
            </a:pPr>
            <a:r>
              <a:rPr lang="en-GB" sz="1900" b="1" dirty="0">
                <a:solidFill>
                  <a:srgbClr val="236995"/>
                </a:solidFill>
                <a:latin typeface="Arial" panose="020B0604020202020204" pitchFamily="34" charset="0"/>
                <a:cs typeface="Arial" panose="020B0604020202020204" pitchFamily="34" charset="0"/>
              </a:rPr>
              <a:t>fee variations </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that may be needed subsequently</a:t>
            </a:r>
            <a:endParaRPr lang="en-GB" sz="1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285750" fontAlgn="base">
              <a:lnSpc>
                <a:spcPct val="120000"/>
              </a:lnSpc>
              <a:spcBef>
                <a:spcPts val="800"/>
              </a:spcBef>
              <a:buClr>
                <a:srgbClr val="236995"/>
              </a:buClr>
              <a:buSzPct val="110000"/>
            </a:pPr>
            <a:r>
              <a:rPr lang="en-GB" sz="1900" dirty="0">
                <a:solidFill>
                  <a:schemeClr val="tx1"/>
                </a:solidFill>
                <a:uFill>
                  <a:solidFill>
                    <a:srgbClr val="000000"/>
                  </a:solidFill>
                </a:uFill>
              </a:rPr>
              <a:t>PSAA’s statutory role includes setting both fee elements</a:t>
            </a: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r>
              <a:rPr lang="en-GB" sz="2100" b="1" dirty="0">
                <a:solidFill>
                  <a:srgbClr val="236995"/>
                </a:solidFill>
                <a:latin typeface="Arial" panose="020B0604020202020204" pitchFamily="34" charset="0"/>
                <a:cs typeface="Arial" panose="020B0604020202020204" pitchFamily="34" charset="0"/>
              </a:rPr>
              <a:t>Scale fee </a:t>
            </a:r>
          </a:p>
          <a:p>
            <a:pPr marL="342900" indent="-285750" fontAlgn="base">
              <a:lnSpc>
                <a:spcPct val="120000"/>
              </a:lnSpc>
              <a:spcBef>
                <a:spcPts val="800"/>
              </a:spcBef>
              <a:spcAft>
                <a:spcPts val="600"/>
              </a:spcAft>
              <a:buClr>
                <a:srgbClr val="236995"/>
              </a:buClr>
              <a:buSzPct val="110000"/>
            </a:pPr>
            <a:r>
              <a:rPr lang="en-GB" sz="1900" dirty="0">
                <a:solidFill>
                  <a:schemeClr val="tx1"/>
                </a:solidFill>
                <a:uFill>
                  <a:solidFill>
                    <a:srgbClr val="000000"/>
                  </a:solidFill>
                </a:uFill>
              </a:rPr>
              <a:t>Scale fees for each opted-in body:</a:t>
            </a:r>
          </a:p>
          <a:p>
            <a:pPr lvl="1">
              <a:spcBef>
                <a:spcPts val="600"/>
              </a:spcBef>
              <a:spcAft>
                <a:spcPts val="400"/>
              </a:spcAft>
              <a:tabLst>
                <a:tab pos="457200" algn="l"/>
              </a:tabLst>
            </a:pPr>
            <a:r>
              <a:rPr lang="en-GB" sz="1900" dirty="0">
                <a:latin typeface="Arial" panose="020B0604020202020204" pitchFamily="34" charset="0"/>
                <a:cs typeface="Arial" panose="020B0604020202020204" pitchFamily="34" charset="0"/>
              </a:rPr>
              <a:t>are based on the expectation that complete and materially accurate financial statements, with supporting working papers, will be available within agreed timeframes</a:t>
            </a:r>
          </a:p>
          <a:p>
            <a:pPr lvl="1">
              <a:spcBef>
                <a:spcPts val="600"/>
              </a:spcBef>
              <a:spcAft>
                <a:spcPts val="400"/>
              </a:spcAft>
              <a:tabLst>
                <a:tab pos="457200" algn="l"/>
              </a:tabLst>
            </a:pPr>
            <a:r>
              <a:rPr lang="en-GB" sz="1900" dirty="0">
                <a:latin typeface="Arial" panose="020B0604020202020204" pitchFamily="34" charset="0"/>
                <a:cs typeface="Arial" panose="020B0604020202020204" pitchFamily="34" charset="0"/>
              </a:rPr>
              <a:t>reflect as far as possible the auditor’s previous assessment of audit risk and complexity</a:t>
            </a:r>
          </a:p>
          <a:p>
            <a:pPr marL="0" indent="0">
              <a:spcBef>
                <a:spcPts val="400"/>
              </a:spcBef>
              <a:buNone/>
              <a:tabLst>
                <a:tab pos="457200" algn="l"/>
              </a:tabLst>
            </a:pPr>
            <a:endParaRPr lang="en-GB" sz="1800" b="1" dirty="0">
              <a:solidFill>
                <a:srgbClr val="236995"/>
              </a:solidFill>
              <a:latin typeface="Arial" panose="020B0604020202020204" pitchFamily="34" charset="0"/>
              <a:cs typeface="Arial" panose="020B0604020202020204" pitchFamily="34" charset="0"/>
            </a:endParaRPr>
          </a:p>
          <a:p>
            <a:pPr marL="0" indent="0">
              <a:spcBef>
                <a:spcPts val="400"/>
              </a:spcBef>
              <a:buNone/>
              <a:tabLst>
                <a:tab pos="457200" algn="l"/>
              </a:tabLst>
            </a:pPr>
            <a:r>
              <a:rPr lang="en-GB" sz="2100" b="1" dirty="0">
                <a:solidFill>
                  <a:srgbClr val="236995"/>
                </a:solidFill>
                <a:latin typeface="Arial" panose="020B0604020202020204" pitchFamily="34" charset="0"/>
                <a:cs typeface="Arial" panose="020B0604020202020204" pitchFamily="34" charset="0"/>
              </a:rPr>
              <a:t>Fee variations</a:t>
            </a:r>
          </a:p>
          <a:p>
            <a:pPr marL="342900" indent="-285750" fontAlgn="base">
              <a:lnSpc>
                <a:spcPct val="120000"/>
              </a:lnSpc>
              <a:spcBef>
                <a:spcPts val="800"/>
              </a:spcBef>
              <a:buClr>
                <a:srgbClr val="236995"/>
              </a:buClr>
              <a:buSzPct val="110000"/>
            </a:pPr>
            <a:r>
              <a:rPr lang="en-GB" sz="1900" dirty="0">
                <a:solidFill>
                  <a:schemeClr val="tx1"/>
                </a:solidFill>
                <a:uFill>
                  <a:solidFill>
                    <a:srgbClr val="000000"/>
                  </a:solidFill>
                </a:uFill>
              </a:rPr>
              <a:t>Regulation 17(2) enables the auditor to propose that fees should be varied where work was substantially more or less than envisaged by the scale fee, and PSAA is required to determine the outcome</a:t>
            </a: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latin typeface="Arial" panose="020B0604020202020204" pitchFamily="34" charset="0"/>
              <a:ea typeface="Calibri" panose="020F0502020204030204" pitchFamily="34" charset="0"/>
              <a:cs typeface="Arial" panose="020B0604020202020204" pitchFamily="34" charset="0"/>
            </a:endParaRPr>
          </a:p>
          <a:p>
            <a:pPr>
              <a:spcBef>
                <a:spcPts val="400"/>
              </a:spcBef>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400"/>
              </a:spcBef>
              <a:buNone/>
              <a:tabLst>
                <a:tab pos="457200" algn="l"/>
              </a:tabLst>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263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5" y="441904"/>
            <a:ext cx="8229601" cy="399708"/>
          </a:xfrm>
        </p:spPr>
        <p:txBody>
          <a:bodyPr>
            <a:normAutofit fontScale="90000"/>
          </a:bodyPr>
          <a:lstStyle/>
          <a:p>
            <a:br>
              <a:rPr lang="en-GB" sz="2400" dirty="0">
                <a:solidFill>
                  <a:srgbClr val="236995"/>
                </a:solidFill>
                <a:sym typeface="Helvetica"/>
              </a:rPr>
            </a:br>
            <a:r>
              <a:rPr lang="en-GB" sz="2700" dirty="0">
                <a:solidFill>
                  <a:srgbClr val="236995"/>
                </a:solidFill>
                <a:sym typeface="Helvetica"/>
              </a:rPr>
              <a:t>Audit fees – scale fees</a:t>
            </a:r>
            <a:br>
              <a:rPr lang="en-GB" sz="3100" dirty="0">
                <a:solidFill>
                  <a:srgbClr val="236995"/>
                </a:solidFill>
                <a:sym typeface="Helvetica"/>
              </a:rPr>
            </a:br>
            <a:endParaRPr lang="en-GB" sz="31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03225" y="1353341"/>
            <a:ext cx="8229601" cy="3411607"/>
          </a:xfrm>
        </p:spPr>
        <p:txBody>
          <a:bodyPr>
            <a:normAutofit/>
          </a:bodyPr>
          <a:lstStyle/>
          <a:p>
            <a:pPr marL="342900" indent="-285750">
              <a:spcBef>
                <a:spcPts val="800"/>
              </a:spcBef>
              <a:spcAft>
                <a:spcPts val="800"/>
              </a:spcAft>
              <a:buClr>
                <a:srgbClr val="236995"/>
              </a:buClr>
              <a:buSzPct val="110000"/>
            </a:pPr>
            <a:r>
              <a:rPr lang="en-GB" sz="1800" dirty="0">
                <a:solidFill>
                  <a:schemeClr val="tx1"/>
                </a:solidFill>
                <a:uFill>
                  <a:solidFill>
                    <a:srgbClr val="000000"/>
                  </a:solidFill>
                </a:uFill>
              </a:rPr>
              <a:t>the fee scale must be set before 1 December of the relevant financial year</a:t>
            </a:r>
          </a:p>
          <a:p>
            <a:pPr marL="342900" indent="-285750">
              <a:spcBef>
                <a:spcPts val="800"/>
              </a:spcBef>
              <a:spcAft>
                <a:spcPts val="800"/>
              </a:spcAft>
              <a:buClr>
                <a:srgbClr val="236995"/>
              </a:buClr>
              <a:buSzPct val="110000"/>
            </a:pPr>
            <a:r>
              <a:rPr lang="en-GB" sz="1800" dirty="0">
                <a:solidFill>
                  <a:schemeClr val="tx1"/>
                </a:solidFill>
                <a:uFill>
                  <a:solidFill>
                    <a:srgbClr val="000000"/>
                  </a:solidFill>
                </a:uFill>
              </a:rPr>
              <a:t>the regulations do not allow a fee scale to be changed after 1 December</a:t>
            </a:r>
          </a:p>
          <a:p>
            <a:pPr marL="342900" indent="-285750">
              <a:spcBef>
                <a:spcPts val="800"/>
              </a:spcBef>
              <a:spcAft>
                <a:spcPts val="800"/>
              </a:spcAft>
              <a:buClr>
                <a:srgbClr val="236995"/>
              </a:buClr>
              <a:buSzPct val="110000"/>
            </a:pPr>
            <a:r>
              <a:rPr lang="en-GB" sz="1800" dirty="0">
                <a:solidFill>
                  <a:schemeClr val="tx1"/>
                </a:solidFill>
                <a:uFill>
                  <a:solidFill>
                    <a:srgbClr val="000000"/>
                  </a:solidFill>
                </a:uFill>
              </a:rPr>
              <a:t>scale fees are set to cover the full cost of supplier contracts and our own costs</a:t>
            </a:r>
          </a:p>
          <a:p>
            <a:pPr marL="342900" indent="-285750">
              <a:spcBef>
                <a:spcPts val="800"/>
              </a:spcBef>
              <a:spcAft>
                <a:spcPts val="800"/>
              </a:spcAft>
              <a:buClr>
                <a:srgbClr val="236995"/>
              </a:buClr>
              <a:buSzPct val="110000"/>
            </a:pPr>
            <a:r>
              <a:rPr lang="en-GB" sz="1800" dirty="0">
                <a:solidFill>
                  <a:schemeClr val="tx1"/>
                </a:solidFill>
                <a:uFill>
                  <a:solidFill>
                    <a:srgbClr val="000000"/>
                  </a:solidFill>
                </a:uFill>
              </a:rPr>
              <a:t>following consultation, our response and the scale of fees are published on our website</a:t>
            </a:r>
          </a:p>
        </p:txBody>
      </p:sp>
    </p:spTree>
    <p:extLst>
      <p:ext uri="{BB962C8B-B14F-4D97-AF65-F5344CB8AC3E}">
        <p14:creationId xmlns:p14="http://schemas.microsoft.com/office/powerpoint/2010/main" val="26104254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5" y="350295"/>
            <a:ext cx="8229601" cy="475114"/>
          </a:xfrm>
        </p:spPr>
        <p:txBody>
          <a:bodyPr>
            <a:normAutofit fontScale="90000"/>
          </a:bodyPr>
          <a:lstStyle/>
          <a:p>
            <a:r>
              <a:rPr lang="en-GB" sz="2700" dirty="0">
                <a:solidFill>
                  <a:srgbClr val="236995"/>
                </a:solidFill>
                <a:sym typeface="Helvetica"/>
              </a:rPr>
              <a:t>Audit fees - fee variations (1)</a:t>
            </a: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03225" y="993764"/>
            <a:ext cx="8418559" cy="4889977"/>
          </a:xfrm>
        </p:spPr>
        <p:txBody>
          <a:bodyPr>
            <a:normAutofit lnSpcReduction="10000"/>
          </a:bodyPr>
          <a:lstStyle/>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PSAA sets the fee scale each year based on the most accurate information available about audit requirements and the work needed to deliver them</a:t>
            </a:r>
          </a:p>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additional requirements are assessed using the fee variations process</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the auditor must discuss fee variation proposals with the audited body at the earliest opportunity, although it may not be possible to quantify the proposed fee until the work is done</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PSAA must be satisfied that additional work was necessary and the fee is appropriate</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we assess every fee variation proposal on a case-by-case basis, irrespective of its value and whether it has been agreed </a:t>
            </a: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our fee variation assessment process is </a:t>
            </a:r>
            <a:r>
              <a:rPr lang="en-GB" sz="1800" dirty="0">
                <a:solidFill>
                  <a:srgbClr val="236995"/>
                </a:solidFill>
                <a:sym typeface="Helvetica"/>
                <a:hlinkClick r:id="rId2">
                  <a:extLst>
                    <a:ext uri="{A12FA001-AC4F-418D-AE19-62706E023703}">
                      <ahyp:hlinkClr xmlns:ahyp="http://schemas.microsoft.com/office/drawing/2018/hyperlinkcolor" val="tx"/>
                    </a:ext>
                  </a:extLst>
                </a:hlinkClick>
              </a:rPr>
              <a:t>available on our website</a:t>
            </a:r>
            <a:endParaRPr lang="en-GB" sz="1800" dirty="0">
              <a:solidFill>
                <a:srgbClr val="236995"/>
              </a:solidFill>
              <a:latin typeface="Arial" panose="020B0604020202020204" pitchFamily="34" charset="0"/>
              <a:ea typeface="Calibri" panose="020F0502020204030204" pitchFamily="34" charset="0"/>
              <a:cs typeface="Arial" panose="020B0604020202020204" pitchFamily="34" charset="0"/>
            </a:endParaRPr>
          </a:p>
          <a:p>
            <a:pPr marL="342900" indent="-285750">
              <a:lnSpc>
                <a:spcPct val="120000"/>
              </a:lnSpc>
              <a:spcBef>
                <a:spcPts val="800"/>
              </a:spcBef>
              <a:buClr>
                <a:srgbClr val="236995"/>
              </a:buClr>
              <a:buSzPct val="110000"/>
            </a:pPr>
            <a:r>
              <a:rPr lang="en-GB" sz="1800" dirty="0">
                <a:solidFill>
                  <a:schemeClr val="tx1"/>
                </a:solidFill>
                <a:uFill>
                  <a:solidFill>
                    <a:srgbClr val="000000"/>
                  </a:solidFill>
                </a:uFill>
              </a:rPr>
              <a:t>PSAA does not have a vested interest in fee assessment - as a not for profit company any surplus is distributed to opted-in bodies </a:t>
            </a:r>
          </a:p>
          <a:p>
            <a:pPr marL="0" indent="0">
              <a:spcBef>
                <a:spcPts val="400"/>
              </a:spcBef>
              <a:buNone/>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13492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03224" y="306198"/>
            <a:ext cx="8229601" cy="578840"/>
          </a:xfrm>
        </p:spPr>
        <p:txBody>
          <a:bodyPr>
            <a:normAutofit fontScale="90000"/>
          </a:bodyPr>
          <a:lstStyle/>
          <a:p>
            <a:br>
              <a:rPr lang="en-GB" sz="2400" dirty="0">
                <a:solidFill>
                  <a:srgbClr val="236995"/>
                </a:solidFill>
                <a:sym typeface="Helvetica"/>
              </a:rPr>
            </a:br>
            <a:br>
              <a:rPr lang="en-GB" sz="2400" dirty="0">
                <a:solidFill>
                  <a:srgbClr val="236995"/>
                </a:solidFill>
                <a:sym typeface="Helvetica"/>
              </a:rPr>
            </a:br>
            <a:r>
              <a:rPr lang="en-GB" sz="2700" dirty="0">
                <a:solidFill>
                  <a:srgbClr val="236995"/>
                </a:solidFill>
                <a:sym typeface="Helvetica"/>
              </a:rPr>
              <a:t>Audit fees - fee variations (2)</a:t>
            </a:r>
            <a:br>
              <a:rPr lang="en-GB" sz="2400" dirty="0">
                <a:sym typeface="Helvetica"/>
              </a:rPr>
            </a:b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53673" y="1568079"/>
            <a:ext cx="8251332" cy="3947352"/>
          </a:xfrm>
        </p:spPr>
        <p:txBody>
          <a:bodyPr>
            <a:normAutofit/>
          </a:bodyPr>
          <a:lstStyle/>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significantly increased regulatory challenge on audit quality, for example:</a:t>
            </a:r>
          </a:p>
          <a:p>
            <a:pPr marL="742950" lvl="1" indent="-285750">
              <a:lnSpc>
                <a:spcPct val="107000"/>
              </a:lnSpc>
              <a:spcAft>
                <a:spcPts val="0"/>
              </a:spcAft>
              <a:buFont typeface="Arial" panose="020B0604020202020204" pitchFamily="34" charset="0"/>
              <a:buChar char="-"/>
              <a:tabLst>
                <a:tab pos="457200" algn="l"/>
              </a:tabLst>
            </a:pPr>
            <a:r>
              <a:rPr lang="en-GB" sz="1800" dirty="0">
                <a:solidFill>
                  <a:schemeClr val="tx1"/>
                </a:solidFill>
                <a:cs typeface="Times New Roman" panose="02020603050405020304" pitchFamily="18" charset="0"/>
              </a:rPr>
              <a:t>property, plant and equipment valuations </a:t>
            </a:r>
          </a:p>
          <a:p>
            <a:pPr marL="742950" lvl="1" indent="-285750">
              <a:lnSpc>
                <a:spcPct val="107000"/>
              </a:lnSpc>
              <a:spcAft>
                <a:spcPts val="0"/>
              </a:spcAft>
              <a:buFont typeface="Arial" panose="020B0604020202020204" pitchFamily="34" charset="0"/>
              <a:buChar char="-"/>
              <a:tabLst>
                <a:tab pos="457200" algn="l"/>
              </a:tabLst>
            </a:pPr>
            <a:r>
              <a:rPr lang="en-GB" sz="1800" dirty="0">
                <a:solidFill>
                  <a:schemeClr val="tx1"/>
                </a:solidFill>
                <a:cs typeface="Times New Roman" panose="02020603050405020304" pitchFamily="18" charset="0"/>
              </a:rPr>
              <a:t>pension figures </a:t>
            </a:r>
          </a:p>
          <a:p>
            <a:pPr marL="742950" lvl="1" indent="-285750">
              <a:lnSpc>
                <a:spcPct val="107000"/>
              </a:lnSpc>
              <a:spcBef>
                <a:spcPts val="600"/>
              </a:spcBef>
              <a:spcAft>
                <a:spcPts val="400"/>
              </a:spcAft>
              <a:buFont typeface="Arial" panose="020B0604020202020204" pitchFamily="34" charset="0"/>
              <a:buChar char="-"/>
              <a:tabLst>
                <a:tab pos="457200" algn="l"/>
              </a:tabLst>
            </a:pPr>
            <a:r>
              <a:rPr lang="en-GB" sz="1800" dirty="0">
                <a:solidFill>
                  <a:schemeClr val="tx1"/>
                </a:solidFill>
                <a:cs typeface="Times New Roman" panose="02020603050405020304" pitchFamily="18" charset="0"/>
              </a:rPr>
              <a:t>use of experts</a:t>
            </a:r>
          </a:p>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Code of Audit Practice changes or changes in accounting/audit standards</a:t>
            </a:r>
          </a:p>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technical accounting issues</a:t>
            </a:r>
          </a:p>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group accounts</a:t>
            </a:r>
          </a:p>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issues with working papers</a:t>
            </a:r>
          </a:p>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dealing with elector queries/formal objections</a:t>
            </a:r>
          </a:p>
          <a:p>
            <a:pPr marL="0" indent="0">
              <a:spcBef>
                <a:spcPts val="400"/>
              </a:spcBef>
              <a:buNone/>
              <a:tabLst>
                <a:tab pos="457200" algn="l"/>
              </a:tabLst>
            </a:pPr>
            <a:endParaRPr lang="en-GB" sz="17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B7319FA1-A593-875B-A7D4-AF22824C558A}"/>
              </a:ext>
            </a:extLst>
          </p:cNvPr>
          <p:cNvSpPr txBox="1"/>
          <p:nvPr/>
        </p:nvSpPr>
        <p:spPr>
          <a:xfrm>
            <a:off x="403224" y="994731"/>
            <a:ext cx="8337550" cy="451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indent="0">
              <a:spcBef>
                <a:spcPts val="400"/>
              </a:spcBef>
              <a:buNone/>
              <a:tabLst>
                <a:tab pos="457200" algn="l"/>
              </a:tabLst>
            </a:pPr>
            <a:r>
              <a:rPr lang="en-GB" sz="2000" b="1" dirty="0">
                <a:solidFill>
                  <a:srgbClr val="236995"/>
                </a:solidFill>
                <a:effectLst/>
                <a:latin typeface="Arial" panose="020B0604020202020204" pitchFamily="34" charset="0"/>
                <a:ea typeface="Calibri" panose="020F0502020204030204" pitchFamily="34" charset="0"/>
                <a:cs typeface="Arial" panose="020B0604020202020204" pitchFamily="34" charset="0"/>
              </a:rPr>
              <a:t>Reasons for fee variations – examples</a:t>
            </a:r>
          </a:p>
        </p:txBody>
      </p:sp>
    </p:spTree>
    <p:extLst>
      <p:ext uri="{BB962C8B-B14F-4D97-AF65-F5344CB8AC3E}">
        <p14:creationId xmlns:p14="http://schemas.microsoft.com/office/powerpoint/2010/main" val="20281970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394835" y="8389"/>
            <a:ext cx="8229601" cy="1143000"/>
          </a:xfrm>
        </p:spPr>
        <p:txBody>
          <a:bodyPr>
            <a:normAutofit/>
          </a:bodyPr>
          <a:lstStyle/>
          <a:p>
            <a:r>
              <a:rPr lang="en-GB" sz="2400" dirty="0">
                <a:solidFill>
                  <a:srgbClr val="236995"/>
                </a:solidFill>
                <a:sym typeface="Helvetica"/>
              </a:rPr>
              <a:t>Key reasons for fee increases for 2023/24</a:t>
            </a:r>
            <a:endParaRPr lang="en-GB" sz="24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543289" y="1740567"/>
            <a:ext cx="7805751" cy="780718"/>
          </a:xfrm>
        </p:spPr>
        <p:txBody>
          <a:bodyPr>
            <a:normAutofit/>
          </a:bodyPr>
          <a:lstStyle/>
          <a:p>
            <a:pPr marL="342900" lvl="1" indent="-285750">
              <a:lnSpc>
                <a:spcPct val="120000"/>
              </a:lnSpc>
              <a:spcBef>
                <a:spcPts val="800"/>
              </a:spcBef>
              <a:buClr>
                <a:srgbClr val="236995"/>
              </a:buClr>
              <a:buSzPct val="110000"/>
              <a:buFont typeface="Arial"/>
              <a:buChar char="•"/>
            </a:pPr>
            <a:r>
              <a:rPr lang="en-GB" sz="1800" dirty="0">
                <a:solidFill>
                  <a:schemeClr val="tx1"/>
                </a:solidFill>
                <a:uFill>
                  <a:solidFill>
                    <a:srgbClr val="000000"/>
                  </a:solidFill>
                </a:uFill>
              </a:rPr>
              <a:t>in 2022 PSAA completed a major procurement of audit services for the audits of 2023/24 to 2027/28</a:t>
            </a:r>
          </a:p>
          <a:p>
            <a:pPr marL="57150" lvl="0" indent="0">
              <a:spcBef>
                <a:spcPts val="800"/>
              </a:spcBef>
              <a:buClr>
                <a:srgbClr val="236995"/>
              </a:buClr>
              <a:buNone/>
            </a:pPr>
            <a:endParaRPr lang="en-GB" sz="1800" b="1" kern="0" dirty="0">
              <a:solidFill>
                <a:srgbClr val="236995"/>
              </a:solidFill>
              <a:uFill>
                <a:solidFill>
                  <a:srgbClr val="000000"/>
                </a:solidFill>
              </a:uFill>
            </a:endParaRPr>
          </a:p>
          <a:p>
            <a:pPr marL="57150" indent="0">
              <a:spcBef>
                <a:spcPts val="800"/>
              </a:spcBef>
              <a:buClr>
                <a:srgbClr val="236995"/>
              </a:buClr>
              <a:buNone/>
            </a:pPr>
            <a:endParaRPr lang="en-GB" sz="1800" b="1" dirty="0">
              <a:solidFill>
                <a:srgbClr val="236995"/>
              </a:solidFill>
              <a:uFill>
                <a:solidFill>
                  <a:srgbClr val="000000"/>
                </a:solidFill>
              </a:uFill>
              <a:cs typeface="Arial" panose="020B0604020202020204" pitchFamily="34" charset="0"/>
            </a:endParaRPr>
          </a:p>
          <a:p>
            <a:pPr marL="57150" lvl="0" indent="0">
              <a:spcBef>
                <a:spcPts val="800"/>
              </a:spcBef>
              <a:buClr>
                <a:srgbClr val="236995"/>
              </a:buClr>
              <a:buNone/>
            </a:pPr>
            <a:endParaRPr lang="en-GB" sz="1800" b="1" dirty="0">
              <a:solidFill>
                <a:srgbClr val="236995"/>
              </a:solidFill>
              <a:uFill>
                <a:solidFill>
                  <a:srgbClr val="000000"/>
                </a:solidFill>
              </a:uFill>
              <a:cs typeface="Arial" panose="020B0604020202020204" pitchFamily="34" charset="0"/>
            </a:endParaRPr>
          </a:p>
        </p:txBody>
      </p:sp>
      <p:sp>
        <p:nvSpPr>
          <p:cNvPr id="3" name="TextBox 2">
            <a:extLst>
              <a:ext uri="{FF2B5EF4-FFF2-40B4-BE49-F238E27FC236}">
                <a16:creationId xmlns:a16="http://schemas.microsoft.com/office/drawing/2014/main" id="{4D9DDA56-DE78-ED77-DE1A-4227B075AE1E}"/>
              </a:ext>
            </a:extLst>
          </p:cNvPr>
          <p:cNvSpPr txBox="1"/>
          <p:nvPr/>
        </p:nvSpPr>
        <p:spPr>
          <a:xfrm>
            <a:off x="335836" y="1229574"/>
            <a:ext cx="8455550" cy="502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7150">
              <a:spcBef>
                <a:spcPts val="800"/>
              </a:spcBef>
              <a:buClr>
                <a:srgbClr val="236995"/>
              </a:buClr>
            </a:pPr>
            <a:r>
              <a:rPr lang="en-GB" sz="2000" b="1" dirty="0">
                <a:solidFill>
                  <a:srgbClr val="236995"/>
                </a:solidFill>
                <a:uFill>
                  <a:solidFill>
                    <a:srgbClr val="000000"/>
                  </a:solidFill>
                </a:uFill>
                <a:cs typeface="Arial" panose="020B0604020202020204" pitchFamily="34" charset="0"/>
              </a:rPr>
              <a:t>Outcome of the procurement</a:t>
            </a:r>
          </a:p>
        </p:txBody>
      </p:sp>
      <p:sp>
        <p:nvSpPr>
          <p:cNvPr id="8" name="TextBox 7">
            <a:extLst>
              <a:ext uri="{FF2B5EF4-FFF2-40B4-BE49-F238E27FC236}">
                <a16:creationId xmlns:a16="http://schemas.microsoft.com/office/drawing/2014/main" id="{3FEA97E0-D2EB-AC23-6078-3EFBE27CB7AA}"/>
              </a:ext>
            </a:extLst>
          </p:cNvPr>
          <p:cNvSpPr txBox="1"/>
          <p:nvPr/>
        </p:nvSpPr>
        <p:spPr>
          <a:xfrm>
            <a:off x="386446" y="2823400"/>
            <a:ext cx="8112708" cy="11131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fontAlgn="auto" hangingPunct="0">
              <a:spcBef>
                <a:spcPts val="0"/>
              </a:spcBef>
              <a:spcAft>
                <a:spcPts val="1000"/>
              </a:spcAft>
            </a:pPr>
            <a:r>
              <a:rPr lang="en-GB" sz="2000" b="1" kern="0" dirty="0">
                <a:solidFill>
                  <a:srgbClr val="236995"/>
                </a:solidFill>
                <a:uFill>
                  <a:solidFill>
                    <a:srgbClr val="000000"/>
                  </a:solidFill>
                </a:uFill>
              </a:rPr>
              <a:t>Changes in local audit requirements </a:t>
            </a:r>
          </a:p>
          <a:p>
            <a:pPr fontAlgn="auto" hangingPunct="0">
              <a:spcBef>
                <a:spcPts val="0"/>
              </a:spcBef>
              <a:spcAft>
                <a:spcPts val="0"/>
              </a:spcAft>
            </a:pPr>
            <a:r>
              <a:rPr lang="en-GB" kern="0" dirty="0"/>
              <a:t>Audit requirements have increased in recent years as a result of:</a:t>
            </a:r>
          </a:p>
          <a:p>
            <a:pPr fontAlgn="auto" hangingPunct="0">
              <a:spcBef>
                <a:spcPts val="0"/>
              </a:spcBef>
              <a:spcAft>
                <a:spcPts val="0"/>
              </a:spcAft>
            </a:pPr>
            <a:endParaRPr lang="en-GB" sz="2000" b="1" kern="0" dirty="0">
              <a:solidFill>
                <a:srgbClr val="236995"/>
              </a:solidFill>
              <a:uFill>
                <a:solidFill>
                  <a:srgbClr val="000000"/>
                </a:solidFill>
              </a:uFill>
            </a:endParaRPr>
          </a:p>
        </p:txBody>
      </p:sp>
      <p:sp>
        <p:nvSpPr>
          <p:cNvPr id="9" name="Content Placeholder 4">
            <a:extLst>
              <a:ext uri="{FF2B5EF4-FFF2-40B4-BE49-F238E27FC236}">
                <a16:creationId xmlns:a16="http://schemas.microsoft.com/office/drawing/2014/main" id="{D92B199D-D563-A895-9F85-4189EA713FB2}"/>
              </a:ext>
            </a:extLst>
          </p:cNvPr>
          <p:cNvSpPr txBox="1">
            <a:spLocks/>
          </p:cNvSpPr>
          <p:nvPr/>
        </p:nvSpPr>
        <p:spPr>
          <a:xfrm>
            <a:off x="535789" y="3663798"/>
            <a:ext cx="8176937" cy="1362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fontAlgn="auto">
              <a:lnSpc>
                <a:spcPct val="120000"/>
              </a:lnSpc>
              <a:spcBef>
                <a:spcPts val="800"/>
              </a:spcBef>
              <a:buClr>
                <a:srgbClr val="236995"/>
              </a:buClr>
              <a:buSzPct val="110000"/>
            </a:pPr>
            <a:r>
              <a:rPr lang="en-GB" sz="1800" kern="0" dirty="0">
                <a:solidFill>
                  <a:schemeClr val="tx1"/>
                </a:solidFill>
                <a:uFill>
                  <a:solidFill>
                    <a:srgbClr val="000000"/>
                  </a:solidFill>
                </a:uFill>
              </a:rPr>
              <a:t>changes to audit work required under the Code of Audit Practice</a:t>
            </a:r>
          </a:p>
          <a:p>
            <a:pPr marL="342900" indent="-285750" fontAlgn="auto">
              <a:lnSpc>
                <a:spcPct val="120000"/>
              </a:lnSpc>
              <a:spcBef>
                <a:spcPts val="800"/>
              </a:spcBef>
              <a:buClr>
                <a:srgbClr val="236995"/>
              </a:buClr>
              <a:buSzPct val="110000"/>
            </a:pPr>
            <a:r>
              <a:rPr lang="en-GB" sz="1800" kern="0" dirty="0">
                <a:solidFill>
                  <a:schemeClr val="tx1"/>
                </a:solidFill>
                <a:uFill>
                  <a:solidFill>
                    <a:srgbClr val="000000"/>
                  </a:solidFill>
                </a:uFill>
              </a:rPr>
              <a:t>updated auditing and financial reporting standards</a:t>
            </a:r>
          </a:p>
          <a:p>
            <a:pPr marL="342900" indent="-285750" fontAlgn="auto">
              <a:lnSpc>
                <a:spcPct val="120000"/>
              </a:lnSpc>
              <a:spcBef>
                <a:spcPts val="800"/>
              </a:spcBef>
              <a:buClr>
                <a:srgbClr val="236995"/>
              </a:buClr>
              <a:buSzPct val="110000"/>
            </a:pPr>
            <a:r>
              <a:rPr lang="en-GB" sz="1800" kern="0" dirty="0">
                <a:solidFill>
                  <a:schemeClr val="tx1"/>
                </a:solidFill>
                <a:uFill>
                  <a:solidFill>
                    <a:srgbClr val="000000"/>
                  </a:solidFill>
                </a:uFill>
              </a:rPr>
              <a:t>increased regulatory challenge</a:t>
            </a:r>
          </a:p>
          <a:p>
            <a:pPr marL="342900" indent="-285750" fontAlgn="auto">
              <a:spcBef>
                <a:spcPts val="800"/>
              </a:spcBef>
              <a:buClr>
                <a:srgbClr val="236995"/>
              </a:buClr>
            </a:pPr>
            <a:endParaRPr lang="en-GB" sz="1800" b="1" kern="0" dirty="0">
              <a:solidFill>
                <a:srgbClr val="236995"/>
              </a:solidFill>
              <a:uFill>
                <a:solidFill>
                  <a:srgbClr val="000000"/>
                </a:solidFill>
              </a:uFill>
              <a:cs typeface="Arial" panose="020B0604020202020204" pitchFamily="34" charset="0"/>
            </a:endParaRPr>
          </a:p>
          <a:p>
            <a:pPr marL="57150" indent="0" fontAlgn="auto">
              <a:spcBef>
                <a:spcPts val="800"/>
              </a:spcBef>
              <a:buClr>
                <a:srgbClr val="236995"/>
              </a:buClr>
              <a:buFont typeface="Arial"/>
              <a:buNone/>
            </a:pPr>
            <a:endParaRPr lang="en-GB" sz="1800" b="1" kern="0" dirty="0">
              <a:solidFill>
                <a:srgbClr val="236995"/>
              </a:solidFill>
              <a:uFill>
                <a:solidFill>
                  <a:srgbClr val="000000"/>
                </a:solidFill>
              </a:uFill>
              <a:cs typeface="Arial" panose="020B0604020202020204" pitchFamily="34" charset="0"/>
            </a:endParaRPr>
          </a:p>
        </p:txBody>
      </p:sp>
    </p:spTree>
    <p:extLst>
      <p:ext uri="{BB962C8B-B14F-4D97-AF65-F5344CB8AC3E}">
        <p14:creationId xmlns:p14="http://schemas.microsoft.com/office/powerpoint/2010/main" val="1292523102"/>
      </p:ext>
    </p:extLst>
  </p:cSld>
  <p:clrMapOvr>
    <a:masterClrMapping/>
  </p:clrMapOvr>
  <p:transition spd="med"/>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c_md_Powerpoint presentation - Audit Commission V6.11">
  <a:themeElements>
    <a:clrScheme name="ac_md_Powerpoint presentation - Audit Commission V6.11">
      <a:dk1>
        <a:srgbClr val="000000"/>
      </a:dk1>
      <a:lt1>
        <a:srgbClr val="236995"/>
      </a:lt1>
      <a:dk2>
        <a:srgbClr val="A7A7A7"/>
      </a:dk2>
      <a:lt2>
        <a:srgbClr val="535353"/>
      </a:lt2>
      <a:accent1>
        <a:srgbClr val="AD002B"/>
      </a:accent1>
      <a:accent2>
        <a:srgbClr val="FF7800"/>
      </a:accent2>
      <a:accent3>
        <a:srgbClr val="004C90"/>
      </a:accent3>
      <a:accent4>
        <a:srgbClr val="0099FF"/>
      </a:accent4>
      <a:accent5>
        <a:srgbClr val="8F8F8F"/>
      </a:accent5>
      <a:accent6>
        <a:srgbClr val="6E6E6E"/>
      </a:accent6>
      <a:hlink>
        <a:srgbClr val="0000FF"/>
      </a:hlink>
      <a:folHlink>
        <a:srgbClr val="FF00FF"/>
      </a:folHlink>
    </a:clrScheme>
    <a:fontScheme name="ac_md_Powerpoint presentation - Audit Commission V6.11">
      <a:majorFont>
        <a:latin typeface="Helvetica"/>
        <a:ea typeface="Helvetica"/>
        <a:cs typeface="Helvetica"/>
      </a:majorFont>
      <a:minorFont>
        <a:latin typeface="Calibri"/>
        <a:ea typeface="Calibri"/>
        <a:cs typeface="Calibri"/>
      </a:minorFont>
    </a:fontScheme>
    <a:fmtScheme name="ac_md_Powerpoint presentation - Audit Commission V6.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99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9293</TotalTime>
  <Words>2723</Words>
  <Application>Microsoft Office PowerPoint</Application>
  <PresentationFormat>On-screen Show (4:3)</PresentationFormat>
  <Paragraphs>291</Paragraphs>
  <Slides>30</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30</vt:i4>
      </vt:variant>
    </vt:vector>
  </HeadingPairs>
  <TitlesOfParts>
    <vt:vector size="41" baseType="lpstr">
      <vt:lpstr>Arial</vt:lpstr>
      <vt:lpstr>Calibri</vt:lpstr>
      <vt:lpstr>Calibri Light</vt:lpstr>
      <vt:lpstr>Helvetica Neue</vt:lpstr>
      <vt:lpstr>Times New Roman</vt:lpstr>
      <vt:lpstr>Wingdings</vt:lpstr>
      <vt:lpstr>ac_md_Powerpoint presentation - Audit Commission V6.11</vt:lpstr>
      <vt:lpstr>1_Office Theme</vt:lpstr>
      <vt:lpstr>2_Office Theme</vt:lpstr>
      <vt:lpstr>1_ac_md_Powerpoint presentation - Audit Commission V6.11</vt:lpstr>
      <vt:lpstr>3_Office Theme</vt:lpstr>
      <vt:lpstr>PSAA WEBINAR</vt:lpstr>
      <vt:lpstr>Agenda</vt:lpstr>
      <vt:lpstr>  Legal framework  </vt:lpstr>
      <vt:lpstr>Consultation on the 2023/24 fee scale </vt:lpstr>
      <vt:lpstr> Audit fees </vt:lpstr>
      <vt:lpstr> Audit fees – scale fees </vt:lpstr>
      <vt:lpstr>Audit fees - fee variations (1)</vt:lpstr>
      <vt:lpstr>  Audit fees - fee variations (2)  </vt:lpstr>
      <vt:lpstr>Key reasons for fee increases for 2023/24</vt:lpstr>
      <vt:lpstr>Outcome of the 2022 procurement</vt:lpstr>
      <vt:lpstr>Outcome of the procurement (2)</vt:lpstr>
      <vt:lpstr>Outcome of the procurement (3)</vt:lpstr>
      <vt:lpstr>Outcome of the procurement (4)</vt:lpstr>
      <vt:lpstr> Changes in local audit requirements (1)  </vt:lpstr>
      <vt:lpstr> Changes in local audit requirements (2) </vt:lpstr>
      <vt:lpstr>  </vt:lpstr>
      <vt:lpstr>PowerPoint Presentation</vt:lpstr>
      <vt:lpstr>PowerPoint Presentation</vt:lpstr>
      <vt:lpstr>Setting the 2023/24 fee scale</vt:lpstr>
      <vt:lpstr>Scale fees set for 2022/23 </vt:lpstr>
      <vt:lpstr> Fee variations for recurrent requirements not yet included in the fee scale  </vt:lpstr>
      <vt:lpstr> Changes in local audit requirements  </vt:lpstr>
      <vt:lpstr>Adjustments for specific opted-in bodies</vt:lpstr>
      <vt:lpstr>PowerPoint Presentation</vt:lpstr>
      <vt:lpstr>Audit backlog</vt:lpstr>
      <vt:lpstr>Contract management (1)</vt:lpstr>
      <vt:lpstr>Milestone-based payment</vt:lpstr>
      <vt:lpstr>PowerPoint Presentation</vt:lpstr>
      <vt:lpstr>Q&amp;A panel session</vt:lpstr>
      <vt:lpstr>Closing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Schofield</dc:creator>
  <cp:lastModifiedBy>Kerry Reid</cp:lastModifiedBy>
  <cp:revision>610</cp:revision>
  <dcterms:created xsi:type="dcterms:W3CDTF">2020-11-25T14:15:29Z</dcterms:created>
  <dcterms:modified xsi:type="dcterms:W3CDTF">2023-10-03T09:56:14Z</dcterms:modified>
</cp:coreProperties>
</file>