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7E5B0-DE10-44A3-B2CC-60358AC8E88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39AFB-FE28-47C9-9A12-0C7192A5D5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6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7DD33-43BB-310A-0EFC-46BEB234F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DB7045-B2BD-B781-C6F0-B204674C1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19920F-8A6B-0E7C-3AF3-9820346A8C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26690-D1A5-92D5-B978-740588FA9D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D35397-0662-4B1B-851B-DBD70AA8F784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50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0734F-F168-2E50-B15A-4A9029344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262CB3-B284-D63A-EC9E-84F2028BD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586D4-D2B5-330E-181F-A2635353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32146-F625-F284-84E5-7E910260A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E5A7E-3295-EEBF-4793-557A1E0C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5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B420-B76B-61FE-AAF8-099255A3D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C0E8A-0B70-5645-AA36-4519274B0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5985D-FE54-CF03-8B08-BEB96F24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B23C6-4B5A-756B-DEEA-4CE31F82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0D915-2272-A060-13CA-E5D521DA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70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B33F19-6ABF-90BB-F86B-9BBD97C593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7A09D-8005-A5A4-40D0-05B9EB8E1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6E36A-63A2-4569-D2AC-E4C0F8377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95809-5A2A-384F-F9F7-CED74D5C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3C05C-243E-74DE-958A-A96BCC415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81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81989" y="244248"/>
            <a:ext cx="11335867" cy="9440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u="none" baseline="0">
                <a:solidFill>
                  <a:schemeClr val="tx1"/>
                </a:solidFill>
                <a:latin typeface="+mj-lt"/>
                <a:cs typeface="HelveticaNeueLT Std Bold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81989" y="1383685"/>
            <a:ext cx="11335879" cy="3596304"/>
          </a:xfrm>
          <a:prstGeom prst="rect">
            <a:avLst/>
          </a:prstGeom>
        </p:spPr>
        <p:txBody>
          <a:bodyPr/>
          <a:lstStyle>
            <a:lvl1pPr>
              <a:buNone/>
              <a:defRPr sz="2400" b="1" cap="none">
                <a:solidFill>
                  <a:srgbClr val="006633"/>
                </a:solidFill>
              </a:defRPr>
            </a:lvl1pPr>
            <a:lvl2pPr marL="0" indent="0">
              <a:buNone/>
              <a:defRPr sz="2400"/>
            </a:lvl2pPr>
            <a:lvl3pPr marL="263525" indent="-263525">
              <a:buFont typeface="Wingdings" charset="2"/>
              <a:buChar char="§"/>
              <a:defRPr sz="2400" baseline="0"/>
            </a:lvl3pPr>
            <a:lvl4pPr marL="536575" indent="-273050">
              <a:defRPr sz="2400"/>
            </a:lvl4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03599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6A84-96FC-6B74-53F0-EEEB5E59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B57E-A509-66F9-9F90-755AE93EB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FE649-299B-EC78-1EA8-5E5A8BBC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E8B7F-96C3-20F4-33B5-5C914B8B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7257-D462-D2C9-78EA-6FBF187E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C675F-BFD2-8C20-9608-76AD9718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EC50C-B27F-F1F4-B397-060D49176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47D60-05EA-4007-EC3D-03875AAE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6E0B-DA0D-A9BE-12D9-6A3B5973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995C5-BA57-2056-C395-FA072022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0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65D8F-AF49-6AAF-D026-3C4307954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11D9-9FAA-9281-D6C1-9A28EA586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F96C2-A9AC-DE3B-A51F-266BDBB7C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FF68D-7959-0335-71E0-788664C64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82670-6E02-974E-9C2C-CC5F6226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F05B8-83A9-0A4B-E0BA-505841EE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1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AC64-15CA-C276-2F6F-56DB72D88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C70DC-BE79-3FCF-6806-8F2DE5585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7FF53-6B61-9B45-E85C-2FDA691C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E862A4-FD1D-03EB-FD7F-F259E4929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A08832-6B3F-491E-652F-33C1D628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E3F368-6DB2-8B5B-71C8-B9327B43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ED288B-C50F-036E-2EC8-F672CB92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CAB6E-2663-8373-AA93-9C8BD66F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57A85-94D9-1745-75D3-7C5BC6AA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A5EDB5-FB66-07A4-3EB8-F19972FF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D3844-CB39-769C-57F4-5DC8B971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99BD2-ADDC-BAA2-9872-30290C2F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83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1A9768-89E4-03C5-E8EA-ADCCC37B8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88D8D-C117-AF65-2C4F-DCEEB1FB8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A049A-D47A-005A-091E-6D4B37C0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F0498-26DF-26CA-8931-9A60B132A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04D80-D005-C11F-2A1B-7F7E96B6D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C2BBC-4A53-E1E1-1619-592EF6BD7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C51F0-7A4A-0AC9-237A-637610CD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8D460-03C5-1C2A-1BBD-9CE05D473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83880-1F66-145F-17D8-A9064F7B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2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2D99-3D3A-6F10-2AD2-A6424DF9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1918B7-AA64-9EBC-23D7-B5105DABA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98D10-52BA-86CB-F561-FFF6DE879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01BAA-A305-0224-D960-8F61A1A92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07CF5-892F-0F9D-3A1F-F4B23E024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3517F-FD8A-C396-CC08-D3F96628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A4D6E-5B9A-7310-09BD-C47C86DA5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062F4-9CF9-1038-2E15-BE263723E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1F757-E9E1-059B-C47F-D17F8C8DD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2CF74-E6A3-4242-84BA-689C2FF2D1A1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09273-B19B-E51C-0B5F-2D29E79C3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E9469-494F-EE20-A02A-668D2AACE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DE8030-EFD1-47D1-805A-331AB6BE8A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90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611E6-4124-D5D6-B236-DE359C173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BC2E607-1BBD-9AA6-14F7-D6EFD078E348}"/>
              </a:ext>
            </a:extLst>
          </p:cNvPr>
          <p:cNvSpPr txBox="1">
            <a:spLocks/>
          </p:cNvSpPr>
          <p:nvPr/>
        </p:nvSpPr>
        <p:spPr>
          <a:xfrm>
            <a:off x="1600951" y="126507"/>
            <a:ext cx="2866521" cy="262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GB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structure as at July 2025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67B95DA-A1B3-6478-0C23-1A36CB349B1D}"/>
              </a:ext>
            </a:extLst>
          </p:cNvPr>
          <p:cNvCxnSpPr>
            <a:cxnSpLocks noChangeAspect="1"/>
          </p:cNvCxnSpPr>
          <p:nvPr/>
        </p:nvCxnSpPr>
        <p:spPr>
          <a:xfrm rot="5400000">
            <a:off x="4488382" y="36298"/>
            <a:ext cx="599605" cy="2482936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4D70347-7E3E-8EF9-5DE7-BBA1339FD556}"/>
              </a:ext>
            </a:extLst>
          </p:cNvPr>
          <p:cNvCxnSpPr>
            <a:cxnSpLocks/>
          </p:cNvCxnSpPr>
          <p:nvPr/>
        </p:nvCxnSpPr>
        <p:spPr>
          <a:xfrm flipH="1" flipV="1">
            <a:off x="8755250" y="2418260"/>
            <a:ext cx="375086" cy="338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018B52-C95A-9E3A-0B31-FF5925534A86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8753857" y="2015880"/>
            <a:ext cx="1568" cy="13281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DF27886-FBAF-71DA-9760-0728B5A16528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2133011" y="4297820"/>
            <a:ext cx="3138" cy="216575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597C3A-7AC3-44A9-F436-FC03A371159A}"/>
              </a:ext>
            </a:extLst>
          </p:cNvPr>
          <p:cNvCxnSpPr>
            <a:cxnSpLocks/>
          </p:cNvCxnSpPr>
          <p:nvPr/>
        </p:nvCxnSpPr>
        <p:spPr>
          <a:xfrm flipH="1" flipV="1">
            <a:off x="6681171" y="3349147"/>
            <a:ext cx="3366378" cy="6886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7E1D1F-A34C-882C-4726-F30B0488E369}"/>
              </a:ext>
            </a:extLst>
          </p:cNvPr>
          <p:cNvCxnSpPr>
            <a:cxnSpLocks/>
          </p:cNvCxnSpPr>
          <p:nvPr/>
        </p:nvCxnSpPr>
        <p:spPr>
          <a:xfrm>
            <a:off x="7766227" y="3356034"/>
            <a:ext cx="0" cy="213399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2D2BF6A-C7EF-DECF-9356-D5C85014DFFD}"/>
              </a:ext>
            </a:extLst>
          </p:cNvPr>
          <p:cNvCxnSpPr>
            <a:cxnSpLocks/>
            <a:stCxn id="29" idx="2"/>
            <a:endCxn id="28" idx="0"/>
          </p:cNvCxnSpPr>
          <p:nvPr/>
        </p:nvCxnSpPr>
        <p:spPr>
          <a:xfrm>
            <a:off x="10075681" y="4272426"/>
            <a:ext cx="6187" cy="27881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737D7B5-F3D4-D770-9AF7-8303A0DC6F1C}"/>
              </a:ext>
            </a:extLst>
          </p:cNvPr>
          <p:cNvCxnSpPr>
            <a:cxnSpLocks/>
          </p:cNvCxnSpPr>
          <p:nvPr/>
        </p:nvCxnSpPr>
        <p:spPr>
          <a:xfrm>
            <a:off x="8937653" y="3349679"/>
            <a:ext cx="0" cy="2231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5DA2683-E14F-F95D-BB6F-9224ACEAD948}"/>
              </a:ext>
            </a:extLst>
          </p:cNvPr>
          <p:cNvCxnSpPr>
            <a:cxnSpLocks/>
          </p:cNvCxnSpPr>
          <p:nvPr/>
        </p:nvCxnSpPr>
        <p:spPr>
          <a:xfrm>
            <a:off x="10037753" y="3344060"/>
            <a:ext cx="0" cy="23529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1A5AB98-A001-7690-2BE5-F360B68FC88F}"/>
              </a:ext>
            </a:extLst>
          </p:cNvPr>
          <p:cNvCxnSpPr>
            <a:cxnSpLocks/>
          </p:cNvCxnSpPr>
          <p:nvPr/>
        </p:nvCxnSpPr>
        <p:spPr>
          <a:xfrm>
            <a:off x="6695369" y="3335983"/>
            <a:ext cx="2223" cy="234924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C27FD3E-6CB2-BCEF-B632-0E1DA64493F4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8541022" y="2810582"/>
            <a:ext cx="199966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B244736-84CD-D6F1-9D6B-6ED760E8B027}"/>
              </a:ext>
            </a:extLst>
          </p:cNvPr>
          <p:cNvCxnSpPr>
            <a:cxnSpLocks/>
          </p:cNvCxnSpPr>
          <p:nvPr/>
        </p:nvCxnSpPr>
        <p:spPr>
          <a:xfrm flipV="1">
            <a:off x="6029653" y="1272955"/>
            <a:ext cx="0" cy="301373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5A04AB-E2CB-2265-C7FD-8AEC4AFF8AB4}"/>
              </a:ext>
            </a:extLst>
          </p:cNvPr>
          <p:cNvCxnSpPr>
            <a:cxnSpLocks/>
          </p:cNvCxnSpPr>
          <p:nvPr/>
        </p:nvCxnSpPr>
        <p:spPr>
          <a:xfrm flipH="1">
            <a:off x="6033457" y="1098222"/>
            <a:ext cx="2699188" cy="15281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897FA2-ACCE-59F2-4D57-1102FAC8DB1C}"/>
              </a:ext>
            </a:extLst>
          </p:cNvPr>
          <p:cNvCxnSpPr>
            <a:cxnSpLocks/>
          </p:cNvCxnSpPr>
          <p:nvPr/>
        </p:nvCxnSpPr>
        <p:spPr>
          <a:xfrm>
            <a:off x="8723210" y="1105862"/>
            <a:ext cx="0" cy="174457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B7D2F2-550E-88CB-F957-63C1037660D7}"/>
              </a:ext>
            </a:extLst>
          </p:cNvPr>
          <p:cNvCxnSpPr>
            <a:cxnSpLocks/>
          </p:cNvCxnSpPr>
          <p:nvPr/>
        </p:nvCxnSpPr>
        <p:spPr>
          <a:xfrm flipH="1">
            <a:off x="1701553" y="3922807"/>
            <a:ext cx="92480" cy="0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6515E48-250B-DB0F-76A3-5F813E7ABA11}"/>
              </a:ext>
            </a:extLst>
          </p:cNvPr>
          <p:cNvCxnSpPr>
            <a:endCxn id="37" idx="0"/>
          </p:cNvCxnSpPr>
          <p:nvPr/>
        </p:nvCxnSpPr>
        <p:spPr>
          <a:xfrm>
            <a:off x="2322173" y="981203"/>
            <a:ext cx="0" cy="132846"/>
          </a:xfrm>
          <a:prstGeom prst="straightConnector1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005DEBD4-0C85-A037-5AB7-81B5517EA4D5}"/>
              </a:ext>
            </a:extLst>
          </p:cNvPr>
          <p:cNvCxnSpPr>
            <a:stCxn id="8" idx="2"/>
            <a:endCxn id="15" idx="0"/>
          </p:cNvCxnSpPr>
          <p:nvPr/>
        </p:nvCxnSpPr>
        <p:spPr>
          <a:xfrm rot="5400000">
            <a:off x="2211111" y="2254935"/>
            <a:ext cx="1289228" cy="1381980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6ABF29B6-52A6-3383-9360-73C2D17C735A}"/>
              </a:ext>
            </a:extLst>
          </p:cNvPr>
          <p:cNvCxnSpPr>
            <a:stCxn id="8" idx="2"/>
            <a:endCxn id="9" idx="0"/>
          </p:cNvCxnSpPr>
          <p:nvPr/>
        </p:nvCxnSpPr>
        <p:spPr>
          <a:xfrm rot="16200000" flipH="1">
            <a:off x="3194171" y="2653856"/>
            <a:ext cx="1280587" cy="575496"/>
          </a:xfrm>
          <a:prstGeom prst="bentConnector3">
            <a:avLst>
              <a:gd name="adj1" fmla="val 50186"/>
            </a:avLst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8E8A2F4A-BCA5-507F-45C0-BFCCD0477019}"/>
              </a:ext>
            </a:extLst>
          </p:cNvPr>
          <p:cNvCxnSpPr>
            <a:cxnSpLocks/>
            <a:stCxn id="9" idx="2"/>
            <a:endCxn id="42" idx="0"/>
          </p:cNvCxnSpPr>
          <p:nvPr/>
        </p:nvCxnSpPr>
        <p:spPr>
          <a:xfrm rot="5400000">
            <a:off x="3697000" y="4094632"/>
            <a:ext cx="215865" cy="634561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6816219A-308C-B4CC-F339-687ED29B3561}"/>
              </a:ext>
            </a:extLst>
          </p:cNvPr>
          <p:cNvCxnSpPr>
            <a:cxnSpLocks/>
            <a:stCxn id="9" idx="2"/>
            <a:endCxn id="40" idx="0"/>
          </p:cNvCxnSpPr>
          <p:nvPr/>
        </p:nvCxnSpPr>
        <p:spPr>
          <a:xfrm rot="16200000" flipH="1">
            <a:off x="4378392" y="4047799"/>
            <a:ext cx="204965" cy="717324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8ED907D-4A9F-0651-D734-D7743D945743}"/>
              </a:ext>
            </a:extLst>
          </p:cNvPr>
          <p:cNvCxnSpPr>
            <a:stCxn id="9" idx="2"/>
            <a:endCxn id="3" idx="0"/>
          </p:cNvCxnSpPr>
          <p:nvPr/>
        </p:nvCxnSpPr>
        <p:spPr>
          <a:xfrm>
            <a:off x="4122212" y="4303979"/>
            <a:ext cx="1" cy="113344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F86F09-2B3E-361F-C2E6-7551D58BA5E1}"/>
              </a:ext>
            </a:extLst>
          </p:cNvPr>
          <p:cNvCxnSpPr>
            <a:cxnSpLocks/>
            <a:stCxn id="22" idx="2"/>
            <a:endCxn id="36" idx="0"/>
          </p:cNvCxnSpPr>
          <p:nvPr/>
        </p:nvCxnSpPr>
        <p:spPr>
          <a:xfrm flipH="1">
            <a:off x="6547830" y="4278881"/>
            <a:ext cx="6722" cy="578788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9D3D883-49A6-17E4-A79C-2E9E81988EEF}"/>
              </a:ext>
            </a:extLst>
          </p:cNvPr>
          <p:cNvCxnSpPr>
            <a:stCxn id="18" idx="2"/>
            <a:endCxn id="84" idx="0"/>
          </p:cNvCxnSpPr>
          <p:nvPr/>
        </p:nvCxnSpPr>
        <p:spPr>
          <a:xfrm>
            <a:off x="7825229" y="4279214"/>
            <a:ext cx="1511" cy="267702"/>
          </a:xfrm>
          <a:prstGeom prst="line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E1E38684-2B66-758E-16FD-D2331E640D37}"/>
              </a:ext>
            </a:extLst>
          </p:cNvPr>
          <p:cNvCxnSpPr>
            <a:cxnSpLocks/>
            <a:stCxn id="10" idx="2"/>
            <a:endCxn id="2" idx="0"/>
          </p:cNvCxnSpPr>
          <p:nvPr/>
        </p:nvCxnSpPr>
        <p:spPr>
          <a:xfrm rot="5400000">
            <a:off x="5984263" y="2421219"/>
            <a:ext cx="223477" cy="1"/>
          </a:xfrm>
          <a:prstGeom prst="bentConnector3">
            <a:avLst/>
          </a:prstGeom>
          <a:noFill/>
          <a:ln w="28575" cap="flat" cmpd="sng" algn="ctr">
            <a:solidFill>
              <a:srgbClr val="A5A5A5"/>
            </a:solidFill>
            <a:prstDash val="solid"/>
            <a:miter lim="800000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BB3C13-41DA-1578-B348-5D992F81831B}"/>
              </a:ext>
            </a:extLst>
          </p:cNvPr>
          <p:cNvSpPr>
            <a:spLocks noChangeAspect="1"/>
          </p:cNvSpPr>
          <p:nvPr/>
        </p:nvSpPr>
        <p:spPr>
          <a:xfrm>
            <a:off x="3581770" y="3581899"/>
            <a:ext cx="1080883" cy="72208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(Fees &amp; Fee Variations)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A21A6A-22C3-1566-958A-AAAA2A7268C0}"/>
              </a:ext>
            </a:extLst>
          </p:cNvPr>
          <p:cNvSpPr>
            <a:spLocks noChangeAspect="1"/>
          </p:cNvSpPr>
          <p:nvPr/>
        </p:nvSpPr>
        <p:spPr>
          <a:xfrm>
            <a:off x="1592570" y="4514394"/>
            <a:ext cx="1080883" cy="72720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 charset="-128"/>
                <a:cs typeface="Arial"/>
              </a:rPr>
              <a:t>Assistant Finance Manager – (Fees &amp; Fee Variations)</a:t>
            </a:r>
            <a:endParaRPr lang="en-GB" sz="1000" dirty="0">
              <a:solidFill>
                <a:prstClr val="white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B8213A-D56B-27EF-87E5-19D4D0D4232C}"/>
              </a:ext>
            </a:extLst>
          </p:cNvPr>
          <p:cNvSpPr>
            <a:spLocks noChangeAspect="1"/>
          </p:cNvSpPr>
          <p:nvPr/>
        </p:nvSpPr>
        <p:spPr>
          <a:xfrm>
            <a:off x="1602755" y="3590540"/>
            <a:ext cx="1123961" cy="704253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Finance Manager (Financial Mgt)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9AA32B-0877-751E-2EE0-60530B08CAA9}"/>
              </a:ext>
            </a:extLst>
          </p:cNvPr>
          <p:cNvSpPr>
            <a:spLocks noChangeAspect="1"/>
          </p:cNvSpPr>
          <p:nvPr/>
        </p:nvSpPr>
        <p:spPr>
          <a:xfrm>
            <a:off x="8418700" y="3572270"/>
            <a:ext cx="1063509" cy="70431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Procurement and Project Manager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141F38-2D6B-4B25-8421-46D3CE372C06}"/>
              </a:ext>
            </a:extLst>
          </p:cNvPr>
          <p:cNvSpPr>
            <a:spLocks noChangeAspect="1"/>
          </p:cNvSpPr>
          <p:nvPr/>
        </p:nvSpPr>
        <p:spPr>
          <a:xfrm>
            <a:off x="7281821" y="3566400"/>
            <a:ext cx="1086814" cy="712815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 x Contract Manager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5B1C81-8D9F-B07E-9B4C-33644A307EAE}"/>
              </a:ext>
            </a:extLst>
          </p:cNvPr>
          <p:cNvSpPr>
            <a:spLocks noChangeAspect="1"/>
          </p:cNvSpPr>
          <p:nvPr/>
        </p:nvSpPr>
        <p:spPr>
          <a:xfrm>
            <a:off x="6022797" y="3568739"/>
            <a:ext cx="1063510" cy="710142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Governance and Contract Manager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9FF88F-40F6-FD77-C66D-FED1DA91A4FF}"/>
              </a:ext>
            </a:extLst>
          </p:cNvPr>
          <p:cNvSpPr>
            <a:spLocks noChangeAspect="1"/>
          </p:cNvSpPr>
          <p:nvPr/>
        </p:nvSpPr>
        <p:spPr>
          <a:xfrm>
            <a:off x="9537161" y="4551236"/>
            <a:ext cx="1089412" cy="748372"/>
          </a:xfrm>
          <a:prstGeom prst="rect">
            <a:avLst/>
          </a:prstGeom>
          <a:solidFill>
            <a:srgbClr val="2878AA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Manager – CRM and Business Support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857905-C743-45B4-D537-0F41099EE18B}"/>
              </a:ext>
            </a:extLst>
          </p:cNvPr>
          <p:cNvSpPr>
            <a:spLocks noChangeAspect="1"/>
          </p:cNvSpPr>
          <p:nvPr/>
        </p:nvSpPr>
        <p:spPr>
          <a:xfrm>
            <a:off x="9542663" y="3566399"/>
            <a:ext cx="1066035" cy="70602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IT Systems &amp; Project Manager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DDA71F3-61CD-2570-5652-FBA46878856E}"/>
              </a:ext>
            </a:extLst>
          </p:cNvPr>
          <p:cNvSpPr>
            <a:spLocks noChangeAspect="1"/>
          </p:cNvSpPr>
          <p:nvPr/>
        </p:nvSpPr>
        <p:spPr>
          <a:xfrm>
            <a:off x="5861730" y="4857669"/>
            <a:ext cx="1372201" cy="66410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/>
                <a:cs typeface="Arial"/>
              </a:rPr>
              <a:t>3 x Business and Project Officer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0A3D79-E2A0-D962-CB5F-BD7CD10C385A}"/>
              </a:ext>
            </a:extLst>
          </p:cNvPr>
          <p:cNvSpPr>
            <a:spLocks noChangeAspect="1"/>
          </p:cNvSpPr>
          <p:nvPr/>
        </p:nvSpPr>
        <p:spPr>
          <a:xfrm>
            <a:off x="4277555" y="4508944"/>
            <a:ext cx="1123960" cy="83775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 charset="-128"/>
                <a:cs typeface="Arial"/>
              </a:rPr>
              <a:t>2 x Assistant Finance Manager – (Fees &amp; Fee Variations)</a:t>
            </a:r>
            <a:endParaRPr lang="en-GB" sz="1000" dirty="0">
              <a:solidFill>
                <a:prstClr val="white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6CE7CE7-D125-15B7-D7C8-2190704C1B4A}"/>
              </a:ext>
            </a:extLst>
          </p:cNvPr>
          <p:cNvSpPr>
            <a:spLocks noChangeAspect="1"/>
          </p:cNvSpPr>
          <p:nvPr/>
        </p:nvSpPr>
        <p:spPr>
          <a:xfrm>
            <a:off x="2947209" y="4519844"/>
            <a:ext cx="1080883" cy="716300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 charset="-128"/>
                <a:cs typeface="Arial"/>
              </a:rPr>
              <a:t>Assistant Finance Manager – (Data)</a:t>
            </a:r>
            <a:endParaRPr lang="en-GB" sz="1000" dirty="0">
              <a:solidFill>
                <a:prstClr val="white"/>
              </a:solidFill>
              <a:latin typeface="Arial"/>
              <a:ea typeface="ＭＳ Ｐゴシック" charset="-128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A394A1-32A9-DA28-D319-ACAF7F125CA2}"/>
              </a:ext>
            </a:extLst>
          </p:cNvPr>
          <p:cNvSpPr>
            <a:spLocks noChangeAspect="1"/>
          </p:cNvSpPr>
          <p:nvPr/>
        </p:nvSpPr>
        <p:spPr>
          <a:xfrm>
            <a:off x="3245912" y="5437421"/>
            <a:ext cx="1752600" cy="454804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tIns="45720" rIns="18000" bIns="45720" rtlCol="0" anchor="ctr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FF7800">
                    <a:lumMod val="60000"/>
                    <a:lumOff val="40000"/>
                  </a:srgb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 x Interim FV Reviewers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FF7800">
                    <a:lumMod val="60000"/>
                    <a:lumOff val="40000"/>
                  </a:srgbClr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 x Interim FV Administrator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2079CFC-A3B1-BC06-375A-24EFAA77E8D0}"/>
              </a:ext>
            </a:extLst>
          </p:cNvPr>
          <p:cNvSpPr>
            <a:spLocks noChangeAspect="1"/>
          </p:cNvSpPr>
          <p:nvPr/>
        </p:nvSpPr>
        <p:spPr>
          <a:xfrm>
            <a:off x="7262590" y="4546916"/>
            <a:ext cx="1128299" cy="748372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2 x Assistant Contract Manager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28F5AA-E233-A011-C77A-3D30E9C184E6}"/>
              </a:ext>
            </a:extLst>
          </p:cNvPr>
          <p:cNvSpPr>
            <a:spLocks noChangeAspect="1"/>
          </p:cNvSpPr>
          <p:nvPr/>
        </p:nvSpPr>
        <p:spPr>
          <a:xfrm>
            <a:off x="4958070" y="1590378"/>
            <a:ext cx="2275861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of Audit Technical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92D05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Andrew Chappell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99B296-6D28-A191-A011-D9E4CDCFAF86}"/>
              </a:ext>
            </a:extLst>
          </p:cNvPr>
          <p:cNvSpPr>
            <a:spLocks noChangeAspect="1"/>
          </p:cNvSpPr>
          <p:nvPr/>
        </p:nvSpPr>
        <p:spPr>
          <a:xfrm>
            <a:off x="7573559" y="1296777"/>
            <a:ext cx="2363732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Operating Officer &amp; Deputy Chief Executive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92D05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Julie Schofield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A9D8C0-6B1F-A699-A26F-7D4B72732B71}"/>
              </a:ext>
            </a:extLst>
          </p:cNvPr>
          <p:cNvSpPr>
            <a:spLocks noChangeAspect="1"/>
          </p:cNvSpPr>
          <p:nvPr/>
        </p:nvSpPr>
        <p:spPr>
          <a:xfrm>
            <a:off x="1628377" y="470773"/>
            <a:ext cx="8950925" cy="510430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Executive – </a:t>
            </a:r>
            <a:r>
              <a:rPr lang="en-GB" sz="1000" kern="0" dirty="0">
                <a:solidFill>
                  <a:srgbClr val="92D05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Tony Crawley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2D359E3-ABA7-3B30-8521-E4252AEF9B7B}"/>
              </a:ext>
            </a:extLst>
          </p:cNvPr>
          <p:cNvSpPr>
            <a:spLocks noChangeAspect="1"/>
          </p:cNvSpPr>
          <p:nvPr/>
        </p:nvSpPr>
        <p:spPr>
          <a:xfrm>
            <a:off x="1605529" y="1114050"/>
            <a:ext cx="1433288" cy="38505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/>
                <a:cs typeface="Arial"/>
              </a:rPr>
              <a:t>Exec Assistant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9EDFEC0-66FB-8E28-3176-E60E69DBF342}"/>
              </a:ext>
            </a:extLst>
          </p:cNvPr>
          <p:cNvSpPr>
            <a:spLocks noChangeAspect="1"/>
          </p:cNvSpPr>
          <p:nvPr/>
        </p:nvSpPr>
        <p:spPr>
          <a:xfrm>
            <a:off x="7237664" y="2485014"/>
            <a:ext cx="1303359" cy="651136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18000" rIns="18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Communications Manager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979A1F-92BA-B88F-142E-641D793282E0}"/>
              </a:ext>
            </a:extLst>
          </p:cNvPr>
          <p:cNvSpPr>
            <a:spLocks noChangeAspect="1"/>
          </p:cNvSpPr>
          <p:nvPr/>
        </p:nvSpPr>
        <p:spPr>
          <a:xfrm>
            <a:off x="2474990" y="1582209"/>
            <a:ext cx="2143451" cy="719103"/>
          </a:xfrm>
          <a:prstGeom prst="rect">
            <a:avLst/>
          </a:prstGeom>
          <a:solidFill>
            <a:srgbClr val="2878AA"/>
          </a:solidFill>
          <a:ln w="22225" cap="flat" cmpd="sng" algn="ctr">
            <a:solidFill>
              <a:srgbClr val="40516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Chief Financial Officer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rgbClr val="92D05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Sandy Parbhoo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5468CC-00A2-A944-E37D-0A8EB557E7B7}"/>
              </a:ext>
            </a:extLst>
          </p:cNvPr>
          <p:cNvSpPr>
            <a:spLocks noChangeAspect="1"/>
          </p:cNvSpPr>
          <p:nvPr/>
        </p:nvSpPr>
        <p:spPr>
          <a:xfrm>
            <a:off x="9139904" y="2213987"/>
            <a:ext cx="1433288" cy="385051"/>
          </a:xfrm>
          <a:prstGeom prst="rect">
            <a:avLst/>
          </a:prstGeom>
          <a:solidFill>
            <a:srgbClr val="2878A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prstClr val="white"/>
                </a:solidFill>
                <a:latin typeface="Arial"/>
                <a:ea typeface="ＭＳ Ｐゴシック"/>
                <a:cs typeface="Arial"/>
              </a:rPr>
              <a:t>Exec Assistant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B7A7A3-78D0-BCF5-ED40-AA32ACFC4890}"/>
              </a:ext>
            </a:extLst>
          </p:cNvPr>
          <p:cNvSpPr>
            <a:spLocks noChangeAspect="1"/>
          </p:cNvSpPr>
          <p:nvPr/>
        </p:nvSpPr>
        <p:spPr>
          <a:xfrm>
            <a:off x="5527080" y="2532958"/>
            <a:ext cx="1137839" cy="630929"/>
          </a:xfrm>
          <a:prstGeom prst="rect">
            <a:avLst/>
          </a:prstGeom>
          <a:solidFill>
            <a:srgbClr val="2878AA">
              <a:alpha val="97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kern="0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3 x </a:t>
            </a:r>
            <a:r>
              <a:rPr lang="en-GB" sz="1000" kern="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Assistant </a:t>
            </a:r>
            <a:r>
              <a:rPr lang="en-GB" sz="1000" kern="0" dirty="0">
                <a:solidFill>
                  <a:prstClr val="white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Head Audit Technical</a:t>
            </a:r>
          </a:p>
        </p:txBody>
      </p:sp>
    </p:spTree>
    <p:extLst>
      <p:ext uri="{BB962C8B-B14F-4D97-AF65-F5344CB8AC3E}">
        <p14:creationId xmlns:p14="http://schemas.microsoft.com/office/powerpoint/2010/main" val="104858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Watts</dc:creator>
  <cp:lastModifiedBy>Michael Watts</cp:lastModifiedBy>
  <cp:revision>1</cp:revision>
  <dcterms:created xsi:type="dcterms:W3CDTF">2025-07-01T08:54:27Z</dcterms:created>
  <dcterms:modified xsi:type="dcterms:W3CDTF">2025-07-01T08:56:38Z</dcterms:modified>
</cp:coreProperties>
</file>