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57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7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FCD7C-6362-4988-B98C-F33A498701D7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77620-E535-4479-B064-302A73B91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05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47DD33-43BB-310A-0EFC-46BEB234FD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FDB7045-B2BD-B781-C6F0-B204674C10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B19920F-8A6B-0E7C-3AF3-9820346A8C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D26690-D1A5-92D5-B978-740588FA9D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D35397-0662-4B1B-851B-DBD70AA8F784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4501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86492" y="244248"/>
            <a:ext cx="8501900" cy="94405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 b="1" i="0" u="none" baseline="0">
                <a:solidFill>
                  <a:schemeClr val="tx1"/>
                </a:solidFill>
                <a:latin typeface="+mj-lt"/>
                <a:cs typeface="HelveticaNeueLT Std Bold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86491" y="1383685"/>
            <a:ext cx="8501909" cy="3596304"/>
          </a:xfrm>
          <a:prstGeom prst="rect">
            <a:avLst/>
          </a:prstGeom>
        </p:spPr>
        <p:txBody>
          <a:bodyPr/>
          <a:lstStyle>
            <a:lvl1pPr>
              <a:buNone/>
              <a:defRPr sz="2400" b="1" cap="none">
                <a:solidFill>
                  <a:srgbClr val="006633"/>
                </a:solidFill>
              </a:defRPr>
            </a:lvl1pPr>
            <a:lvl2pPr marL="0" indent="0">
              <a:buNone/>
              <a:defRPr sz="2400"/>
            </a:lvl2pPr>
            <a:lvl3pPr marL="263525" indent="-263525">
              <a:buFont typeface="Wingdings" charset="2"/>
              <a:buChar char="§"/>
              <a:defRPr sz="2400" baseline="0"/>
            </a:lvl3pPr>
            <a:lvl4pPr marL="536575" indent="-273050">
              <a:defRPr sz="2400"/>
            </a:lvl4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3256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25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99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25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126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25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8325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89775" y="5836087"/>
            <a:ext cx="1825625" cy="74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03225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1995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A611E6-4124-D5D6-B236-DE359C1736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BC2E607-1BBD-9AA6-14F7-D6EFD078E348}"/>
              </a:ext>
            </a:extLst>
          </p:cNvPr>
          <p:cNvSpPr txBox="1">
            <a:spLocks/>
          </p:cNvSpPr>
          <p:nvPr/>
        </p:nvSpPr>
        <p:spPr>
          <a:xfrm>
            <a:off x="76950" y="126507"/>
            <a:ext cx="2866521" cy="262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Staff structure as at August 2025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367B95DA-A1B3-6478-0C23-1A36CB349B1D}"/>
              </a:ext>
            </a:extLst>
          </p:cNvPr>
          <p:cNvCxnSpPr>
            <a:cxnSpLocks noChangeAspect="1"/>
          </p:cNvCxnSpPr>
          <p:nvPr/>
        </p:nvCxnSpPr>
        <p:spPr>
          <a:xfrm rot="5400000">
            <a:off x="2964381" y="36298"/>
            <a:ext cx="599605" cy="2482936"/>
          </a:xfrm>
          <a:prstGeom prst="bentConnector3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4D70347-7E3E-8EF9-5DE7-BBA1339FD556}"/>
              </a:ext>
            </a:extLst>
          </p:cNvPr>
          <p:cNvCxnSpPr>
            <a:cxnSpLocks/>
          </p:cNvCxnSpPr>
          <p:nvPr/>
        </p:nvCxnSpPr>
        <p:spPr>
          <a:xfrm flipH="1" flipV="1">
            <a:off x="7231250" y="2418259"/>
            <a:ext cx="375086" cy="3389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1018B52-C95A-9E3A-0B31-FF5925534A86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7229857" y="2015879"/>
            <a:ext cx="1568" cy="1328181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DF27886-FBAF-71DA-9760-0728B5A16528}"/>
              </a:ext>
            </a:extLst>
          </p:cNvPr>
          <p:cNvCxnSpPr>
            <a:cxnSpLocks/>
            <a:endCxn id="14" idx="0"/>
          </p:cNvCxnSpPr>
          <p:nvPr/>
        </p:nvCxnSpPr>
        <p:spPr>
          <a:xfrm flipH="1">
            <a:off x="609011" y="4297819"/>
            <a:ext cx="3138" cy="216575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A597C3A-7AC3-44A9-F436-FC03A371159A}"/>
              </a:ext>
            </a:extLst>
          </p:cNvPr>
          <p:cNvCxnSpPr>
            <a:cxnSpLocks/>
          </p:cNvCxnSpPr>
          <p:nvPr/>
        </p:nvCxnSpPr>
        <p:spPr>
          <a:xfrm flipH="1" flipV="1">
            <a:off x="5157171" y="3349147"/>
            <a:ext cx="3366378" cy="6886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17E1D1F-A34C-882C-4726-F30B0488E369}"/>
              </a:ext>
            </a:extLst>
          </p:cNvPr>
          <p:cNvCxnSpPr>
            <a:cxnSpLocks/>
          </p:cNvCxnSpPr>
          <p:nvPr/>
        </p:nvCxnSpPr>
        <p:spPr>
          <a:xfrm>
            <a:off x="6242227" y="3356033"/>
            <a:ext cx="0" cy="213399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2D2BF6A-C7EF-DECF-9356-D5C85014DFFD}"/>
              </a:ext>
            </a:extLst>
          </p:cNvPr>
          <p:cNvCxnSpPr>
            <a:cxnSpLocks/>
            <a:stCxn id="29" idx="2"/>
            <a:endCxn id="28" idx="0"/>
          </p:cNvCxnSpPr>
          <p:nvPr/>
        </p:nvCxnSpPr>
        <p:spPr>
          <a:xfrm>
            <a:off x="8551680" y="4272425"/>
            <a:ext cx="6187" cy="278811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2737D7B5-F3D4-D770-9AF7-8303A0DC6F1C}"/>
              </a:ext>
            </a:extLst>
          </p:cNvPr>
          <p:cNvCxnSpPr>
            <a:cxnSpLocks/>
          </p:cNvCxnSpPr>
          <p:nvPr/>
        </p:nvCxnSpPr>
        <p:spPr>
          <a:xfrm>
            <a:off x="7413653" y="3349679"/>
            <a:ext cx="0" cy="223142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5DA2683-E14F-F95D-BB6F-9224ACEAD948}"/>
              </a:ext>
            </a:extLst>
          </p:cNvPr>
          <p:cNvCxnSpPr>
            <a:cxnSpLocks/>
          </p:cNvCxnSpPr>
          <p:nvPr/>
        </p:nvCxnSpPr>
        <p:spPr>
          <a:xfrm>
            <a:off x="8513753" y="3344060"/>
            <a:ext cx="0" cy="235290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1A5AB98-A001-7690-2BE5-F360B68FC88F}"/>
              </a:ext>
            </a:extLst>
          </p:cNvPr>
          <p:cNvCxnSpPr>
            <a:cxnSpLocks/>
          </p:cNvCxnSpPr>
          <p:nvPr/>
        </p:nvCxnSpPr>
        <p:spPr>
          <a:xfrm>
            <a:off x="5171368" y="3335983"/>
            <a:ext cx="2223" cy="234924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C27FD3E-6CB2-BCEF-B632-0E1DA64493F4}"/>
              </a:ext>
            </a:extLst>
          </p:cNvPr>
          <p:cNvCxnSpPr>
            <a:cxnSpLocks/>
            <a:stCxn id="27" idx="3"/>
          </p:cNvCxnSpPr>
          <p:nvPr/>
        </p:nvCxnSpPr>
        <p:spPr>
          <a:xfrm>
            <a:off x="7017022" y="2810582"/>
            <a:ext cx="199966" cy="0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B244736-84CD-D6F1-9D6B-6ED760E8B027}"/>
              </a:ext>
            </a:extLst>
          </p:cNvPr>
          <p:cNvCxnSpPr>
            <a:cxnSpLocks/>
          </p:cNvCxnSpPr>
          <p:nvPr/>
        </p:nvCxnSpPr>
        <p:spPr>
          <a:xfrm flipV="1">
            <a:off x="4505653" y="1272954"/>
            <a:ext cx="0" cy="301373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55A04AB-E2CB-2265-C7FD-8AEC4AFF8AB4}"/>
              </a:ext>
            </a:extLst>
          </p:cNvPr>
          <p:cNvCxnSpPr>
            <a:cxnSpLocks/>
          </p:cNvCxnSpPr>
          <p:nvPr/>
        </p:nvCxnSpPr>
        <p:spPr>
          <a:xfrm flipH="1">
            <a:off x="4509457" y="1098221"/>
            <a:ext cx="2699188" cy="15281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A897FA2-ACCE-59F2-4D57-1102FAC8DB1C}"/>
              </a:ext>
            </a:extLst>
          </p:cNvPr>
          <p:cNvCxnSpPr>
            <a:cxnSpLocks/>
          </p:cNvCxnSpPr>
          <p:nvPr/>
        </p:nvCxnSpPr>
        <p:spPr>
          <a:xfrm>
            <a:off x="7199210" y="1105861"/>
            <a:ext cx="0" cy="174457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8B7D2F2-550E-88CB-F957-63C1037660D7}"/>
              </a:ext>
            </a:extLst>
          </p:cNvPr>
          <p:cNvCxnSpPr>
            <a:cxnSpLocks/>
          </p:cNvCxnSpPr>
          <p:nvPr/>
        </p:nvCxnSpPr>
        <p:spPr>
          <a:xfrm flipH="1">
            <a:off x="177553" y="3922807"/>
            <a:ext cx="92480" cy="0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6515E48-250B-DB0F-76A3-5F813E7ABA11}"/>
              </a:ext>
            </a:extLst>
          </p:cNvPr>
          <p:cNvCxnSpPr>
            <a:endCxn id="37" idx="0"/>
          </p:cNvCxnSpPr>
          <p:nvPr/>
        </p:nvCxnSpPr>
        <p:spPr>
          <a:xfrm>
            <a:off x="798173" y="981203"/>
            <a:ext cx="0" cy="132846"/>
          </a:xfrm>
          <a:prstGeom prst="straightConnector1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005DEBD4-0C85-A037-5AB7-81B5517EA4D5}"/>
              </a:ext>
            </a:extLst>
          </p:cNvPr>
          <p:cNvCxnSpPr>
            <a:stCxn id="8" idx="2"/>
            <a:endCxn id="15" idx="0"/>
          </p:cNvCxnSpPr>
          <p:nvPr/>
        </p:nvCxnSpPr>
        <p:spPr>
          <a:xfrm rot="5400000">
            <a:off x="687111" y="2254935"/>
            <a:ext cx="1289228" cy="1381980"/>
          </a:xfrm>
          <a:prstGeom prst="bentConnector3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6ABF29B6-52A6-3383-9360-73C2D17C735A}"/>
              </a:ext>
            </a:extLst>
          </p:cNvPr>
          <p:cNvCxnSpPr>
            <a:stCxn id="8" idx="2"/>
            <a:endCxn id="9" idx="0"/>
          </p:cNvCxnSpPr>
          <p:nvPr/>
        </p:nvCxnSpPr>
        <p:spPr>
          <a:xfrm rot="16200000" flipH="1">
            <a:off x="1703717" y="2620309"/>
            <a:ext cx="1207014" cy="569018"/>
          </a:xfrm>
          <a:prstGeom prst="bentConnector3">
            <a:avLst>
              <a:gd name="adj1" fmla="val 50000"/>
            </a:avLst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8E8A2F4A-BCA5-507F-45C0-BFCCD0477019}"/>
              </a:ext>
            </a:extLst>
          </p:cNvPr>
          <p:cNvCxnSpPr>
            <a:cxnSpLocks/>
            <a:stCxn id="9" idx="2"/>
            <a:endCxn id="42" idx="0"/>
          </p:cNvCxnSpPr>
          <p:nvPr/>
        </p:nvCxnSpPr>
        <p:spPr>
          <a:xfrm rot="5400000">
            <a:off x="2132973" y="4061084"/>
            <a:ext cx="289438" cy="628083"/>
          </a:xfrm>
          <a:prstGeom prst="bentConnector3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67" name="Connector: Elbow 66">
            <a:extLst>
              <a:ext uri="{FF2B5EF4-FFF2-40B4-BE49-F238E27FC236}">
                <a16:creationId xmlns:a16="http://schemas.microsoft.com/office/drawing/2014/main" id="{6816219A-308C-B4CC-F339-687ED29B3561}"/>
              </a:ext>
            </a:extLst>
          </p:cNvPr>
          <p:cNvCxnSpPr>
            <a:cxnSpLocks/>
            <a:stCxn id="9" idx="2"/>
            <a:endCxn id="40" idx="0"/>
          </p:cNvCxnSpPr>
          <p:nvPr/>
        </p:nvCxnSpPr>
        <p:spPr>
          <a:xfrm rot="16200000" flipH="1">
            <a:off x="2814365" y="4007774"/>
            <a:ext cx="278538" cy="723802"/>
          </a:xfrm>
          <a:prstGeom prst="bentConnector3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8ED907D-4A9F-0651-D734-D7743D945743}"/>
              </a:ext>
            </a:extLst>
          </p:cNvPr>
          <p:cNvCxnSpPr>
            <a:stCxn id="9" idx="2"/>
            <a:endCxn id="3" idx="0"/>
          </p:cNvCxnSpPr>
          <p:nvPr/>
        </p:nvCxnSpPr>
        <p:spPr>
          <a:xfrm>
            <a:off x="2591733" y="4230406"/>
            <a:ext cx="6479" cy="1207015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FF86F09-2B3E-361F-C2E6-7551D58BA5E1}"/>
              </a:ext>
            </a:extLst>
          </p:cNvPr>
          <p:cNvCxnSpPr>
            <a:cxnSpLocks/>
            <a:stCxn id="22" idx="2"/>
            <a:endCxn id="36" idx="0"/>
          </p:cNvCxnSpPr>
          <p:nvPr/>
        </p:nvCxnSpPr>
        <p:spPr>
          <a:xfrm>
            <a:off x="5030552" y="4278881"/>
            <a:ext cx="0" cy="569864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39D3D883-49A6-17E4-A79C-2E9E81988EEF}"/>
              </a:ext>
            </a:extLst>
          </p:cNvPr>
          <p:cNvCxnSpPr>
            <a:stCxn id="18" idx="2"/>
            <a:endCxn id="84" idx="0"/>
          </p:cNvCxnSpPr>
          <p:nvPr/>
        </p:nvCxnSpPr>
        <p:spPr>
          <a:xfrm>
            <a:off x="6301228" y="4279214"/>
            <a:ext cx="1511" cy="267702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E1E38684-2B66-758E-16FD-D2331E640D37}"/>
              </a:ext>
            </a:extLst>
          </p:cNvPr>
          <p:cNvCxnSpPr>
            <a:cxnSpLocks/>
            <a:stCxn id="10" idx="2"/>
            <a:endCxn id="2" idx="0"/>
          </p:cNvCxnSpPr>
          <p:nvPr/>
        </p:nvCxnSpPr>
        <p:spPr>
          <a:xfrm rot="5400000">
            <a:off x="4460262" y="2421218"/>
            <a:ext cx="223477" cy="1"/>
          </a:xfrm>
          <a:prstGeom prst="bentConnector3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BB3C13-41DA-1578-B348-5D992F81831B}"/>
              </a:ext>
            </a:extLst>
          </p:cNvPr>
          <p:cNvSpPr>
            <a:spLocks noChangeAspect="1"/>
          </p:cNvSpPr>
          <p:nvPr/>
        </p:nvSpPr>
        <p:spPr>
          <a:xfrm>
            <a:off x="2051291" y="3508325"/>
            <a:ext cx="1080883" cy="722081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Finance Manager (Fees &amp; Fee Variations)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7A21A6A-22C3-1566-958A-AAAA2A7268C0}"/>
              </a:ext>
            </a:extLst>
          </p:cNvPr>
          <p:cNvSpPr>
            <a:spLocks noChangeAspect="1"/>
          </p:cNvSpPr>
          <p:nvPr/>
        </p:nvSpPr>
        <p:spPr>
          <a:xfrm>
            <a:off x="68569" y="4514394"/>
            <a:ext cx="1080883" cy="727200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tIns="45720" rIns="18000" bIns="4572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Assistant Finance Manager – (Fees &amp; Fee Variations)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8B8213A-D56B-27EF-87E5-19D4D0D4232C}"/>
              </a:ext>
            </a:extLst>
          </p:cNvPr>
          <p:cNvSpPr>
            <a:spLocks noChangeAspect="1"/>
          </p:cNvSpPr>
          <p:nvPr/>
        </p:nvSpPr>
        <p:spPr>
          <a:xfrm>
            <a:off x="78754" y="3590539"/>
            <a:ext cx="1123961" cy="704253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Finance Manager (Financial Management)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9AA32B-0877-751E-2EE0-60530B08CAA9}"/>
              </a:ext>
            </a:extLst>
          </p:cNvPr>
          <p:cNvSpPr>
            <a:spLocks noChangeAspect="1"/>
          </p:cNvSpPr>
          <p:nvPr/>
        </p:nvSpPr>
        <p:spPr>
          <a:xfrm>
            <a:off x="6894699" y="3572270"/>
            <a:ext cx="1063509" cy="704310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Procurement and Project Manager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141F38-2D6B-4B25-8421-46D3CE372C06}"/>
              </a:ext>
            </a:extLst>
          </p:cNvPr>
          <p:cNvSpPr>
            <a:spLocks noChangeAspect="1"/>
          </p:cNvSpPr>
          <p:nvPr/>
        </p:nvSpPr>
        <p:spPr>
          <a:xfrm>
            <a:off x="5757821" y="3566399"/>
            <a:ext cx="1086814" cy="712815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2 x Contract Manager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D5B1C81-8D9F-B07E-9B4C-33644A307EAE}"/>
              </a:ext>
            </a:extLst>
          </p:cNvPr>
          <p:cNvSpPr>
            <a:spLocks noChangeAspect="1"/>
          </p:cNvSpPr>
          <p:nvPr/>
        </p:nvSpPr>
        <p:spPr>
          <a:xfrm>
            <a:off x="4498797" y="3568739"/>
            <a:ext cx="1063510" cy="710142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Governance and Contract Manager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19FF88F-40F6-FD77-C66D-FED1DA91A4FF}"/>
              </a:ext>
            </a:extLst>
          </p:cNvPr>
          <p:cNvSpPr>
            <a:spLocks noChangeAspect="1"/>
          </p:cNvSpPr>
          <p:nvPr/>
        </p:nvSpPr>
        <p:spPr>
          <a:xfrm>
            <a:off x="8013161" y="4551236"/>
            <a:ext cx="1089412" cy="748372"/>
          </a:xfrm>
          <a:prstGeom prst="rect">
            <a:avLst/>
          </a:prstGeom>
          <a:solidFill>
            <a:srgbClr val="2878AA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rIns="18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Assistant Manager – CRM and Business Support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F857905-C743-45B4-D537-0F41099EE18B}"/>
              </a:ext>
            </a:extLst>
          </p:cNvPr>
          <p:cNvSpPr>
            <a:spLocks noChangeAspect="1"/>
          </p:cNvSpPr>
          <p:nvPr/>
        </p:nvSpPr>
        <p:spPr>
          <a:xfrm>
            <a:off x="8018662" y="3566399"/>
            <a:ext cx="1066035" cy="706026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IT Systems &amp; Project Manager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DDA71F3-61CD-2570-5652-FBA46878856E}"/>
              </a:ext>
            </a:extLst>
          </p:cNvPr>
          <p:cNvSpPr>
            <a:spLocks noChangeAspect="1"/>
          </p:cNvSpPr>
          <p:nvPr/>
        </p:nvSpPr>
        <p:spPr>
          <a:xfrm>
            <a:off x="4461632" y="4848745"/>
            <a:ext cx="1137840" cy="837756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rPr>
              <a:t>3 x Business and Project Officer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A0A3D79-E2A0-D962-CB5F-BD7CD10C385A}"/>
              </a:ext>
            </a:extLst>
          </p:cNvPr>
          <p:cNvSpPr>
            <a:spLocks noChangeAspect="1"/>
          </p:cNvSpPr>
          <p:nvPr/>
        </p:nvSpPr>
        <p:spPr>
          <a:xfrm>
            <a:off x="2753555" y="4508944"/>
            <a:ext cx="1123960" cy="837756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tIns="45720" rIns="18000" bIns="4572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2 x Assistant Finance Manager – (Fees &amp; Fee Variations)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6CE7CE7-D125-15B7-D7C8-2190704C1B4A}"/>
              </a:ext>
            </a:extLst>
          </p:cNvPr>
          <p:cNvSpPr>
            <a:spLocks noChangeAspect="1"/>
          </p:cNvSpPr>
          <p:nvPr/>
        </p:nvSpPr>
        <p:spPr>
          <a:xfrm>
            <a:off x="1423208" y="4519844"/>
            <a:ext cx="1080883" cy="716300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tIns="45720" rIns="18000" bIns="4572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Assistant Finance Manager – (Data)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A394A1-32A9-DA28-D319-ACAF7F125CA2}"/>
              </a:ext>
            </a:extLst>
          </p:cNvPr>
          <p:cNvSpPr>
            <a:spLocks noChangeAspect="1"/>
          </p:cNvSpPr>
          <p:nvPr/>
        </p:nvSpPr>
        <p:spPr>
          <a:xfrm>
            <a:off x="1721912" y="5437421"/>
            <a:ext cx="1752600" cy="454804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tIns="45720" rIns="18000" bIns="45720" rtlCol="0" anchor="ctr" anchorCtr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srgbClr val="FF7800">
                    <a:lumMod val="60000"/>
                    <a:lumOff val="40000"/>
                  </a:srgbClr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1 x Interim FV Reviewer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2079CFC-A3B1-BC06-375A-24EFAA77E8D0}"/>
              </a:ext>
            </a:extLst>
          </p:cNvPr>
          <p:cNvSpPr>
            <a:spLocks noChangeAspect="1"/>
          </p:cNvSpPr>
          <p:nvPr/>
        </p:nvSpPr>
        <p:spPr>
          <a:xfrm>
            <a:off x="5738589" y="4546916"/>
            <a:ext cx="1128299" cy="748372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rIns="18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2 x Assistant Contract Manager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28F5AA-E233-A011-C77A-3D30E9C184E6}"/>
              </a:ext>
            </a:extLst>
          </p:cNvPr>
          <p:cNvSpPr>
            <a:spLocks noChangeAspect="1"/>
          </p:cNvSpPr>
          <p:nvPr/>
        </p:nvSpPr>
        <p:spPr>
          <a:xfrm>
            <a:off x="3434069" y="1590377"/>
            <a:ext cx="2275861" cy="719103"/>
          </a:xfrm>
          <a:prstGeom prst="rect">
            <a:avLst/>
          </a:prstGeom>
          <a:solidFill>
            <a:srgbClr val="2878AA"/>
          </a:solidFill>
          <a:ln w="22225" cap="flat" cmpd="sng" algn="ctr">
            <a:solidFill>
              <a:srgbClr val="40516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Head of Audit Technical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Andrew Chappell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99B296-6D28-A191-A011-D9E4CDCFAF86}"/>
              </a:ext>
            </a:extLst>
          </p:cNvPr>
          <p:cNvSpPr>
            <a:spLocks noChangeAspect="1"/>
          </p:cNvSpPr>
          <p:nvPr/>
        </p:nvSpPr>
        <p:spPr>
          <a:xfrm>
            <a:off x="6049559" y="1296776"/>
            <a:ext cx="2363732" cy="719103"/>
          </a:xfrm>
          <a:prstGeom prst="rect">
            <a:avLst/>
          </a:prstGeom>
          <a:solidFill>
            <a:srgbClr val="2878AA"/>
          </a:solidFill>
          <a:ln w="22225" cap="flat" cmpd="sng" algn="ctr">
            <a:solidFill>
              <a:srgbClr val="40516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Chief Operating Officer &amp; Deputy Chief Executive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Julie Schofield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A9D8C0-6B1F-A699-A26F-7D4B72732B71}"/>
              </a:ext>
            </a:extLst>
          </p:cNvPr>
          <p:cNvSpPr>
            <a:spLocks noChangeAspect="1"/>
          </p:cNvSpPr>
          <p:nvPr/>
        </p:nvSpPr>
        <p:spPr>
          <a:xfrm>
            <a:off x="104376" y="470773"/>
            <a:ext cx="8950925" cy="510430"/>
          </a:xfrm>
          <a:prstGeom prst="rect">
            <a:avLst/>
          </a:prstGeom>
          <a:solidFill>
            <a:srgbClr val="2878AA"/>
          </a:solidFill>
          <a:ln w="22225" cap="flat" cmpd="sng" algn="ctr">
            <a:solidFill>
              <a:srgbClr val="40516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Chief Executive – 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Tony Crawley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2D359E3-ABA7-3B30-8521-E4252AEF9B7B}"/>
              </a:ext>
            </a:extLst>
          </p:cNvPr>
          <p:cNvSpPr>
            <a:spLocks noChangeAspect="1"/>
          </p:cNvSpPr>
          <p:nvPr/>
        </p:nvSpPr>
        <p:spPr>
          <a:xfrm>
            <a:off x="81529" y="1114049"/>
            <a:ext cx="1433288" cy="385051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rPr>
              <a:t>Executive Assistant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9EDFEC0-66FB-8E28-3176-E60E69DBF342}"/>
              </a:ext>
            </a:extLst>
          </p:cNvPr>
          <p:cNvSpPr>
            <a:spLocks noChangeAspect="1"/>
          </p:cNvSpPr>
          <p:nvPr/>
        </p:nvSpPr>
        <p:spPr>
          <a:xfrm>
            <a:off x="5713663" y="2485014"/>
            <a:ext cx="1303359" cy="651136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rIns="18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Assistant Communications Manager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979A1F-92BA-B88F-142E-641D793282E0}"/>
              </a:ext>
            </a:extLst>
          </p:cNvPr>
          <p:cNvSpPr>
            <a:spLocks noChangeAspect="1"/>
          </p:cNvSpPr>
          <p:nvPr/>
        </p:nvSpPr>
        <p:spPr>
          <a:xfrm>
            <a:off x="950989" y="1582208"/>
            <a:ext cx="2143451" cy="719103"/>
          </a:xfrm>
          <a:prstGeom prst="rect">
            <a:avLst/>
          </a:prstGeom>
          <a:solidFill>
            <a:srgbClr val="2878AA"/>
          </a:solidFill>
          <a:ln w="22225" cap="flat" cmpd="sng" algn="ctr">
            <a:solidFill>
              <a:srgbClr val="40516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Chief Financial Officer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Sandy Parbhoo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85468CC-00A2-A944-E37D-0A8EB557E7B7}"/>
              </a:ext>
            </a:extLst>
          </p:cNvPr>
          <p:cNvSpPr>
            <a:spLocks noChangeAspect="1"/>
          </p:cNvSpPr>
          <p:nvPr/>
        </p:nvSpPr>
        <p:spPr>
          <a:xfrm>
            <a:off x="7615904" y="2213986"/>
            <a:ext cx="1433288" cy="385051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rPr>
              <a:t>Executive Assistant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AB7A7A3-78D0-BCF5-ED40-AA32ACFC4890}"/>
              </a:ext>
            </a:extLst>
          </p:cNvPr>
          <p:cNvSpPr>
            <a:spLocks noChangeAspect="1"/>
          </p:cNvSpPr>
          <p:nvPr/>
        </p:nvSpPr>
        <p:spPr>
          <a:xfrm>
            <a:off x="4003079" y="2532957"/>
            <a:ext cx="1137839" cy="630929"/>
          </a:xfrm>
          <a:prstGeom prst="rect">
            <a:avLst/>
          </a:prstGeom>
          <a:solidFill>
            <a:srgbClr val="2878AA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rPr>
              <a:t>3 x </a:t>
            </a:r>
            <a:r>
              <a:rPr lang="en-GB" sz="1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Assistant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Head Audit Technical</a:t>
            </a:r>
          </a:p>
        </p:txBody>
      </p:sp>
    </p:spTree>
    <p:extLst>
      <p:ext uri="{BB962C8B-B14F-4D97-AF65-F5344CB8AC3E}">
        <p14:creationId xmlns:p14="http://schemas.microsoft.com/office/powerpoint/2010/main" val="1048587328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AC colours">
      <a:dk1>
        <a:sysClr val="windowText" lastClr="000000"/>
      </a:dk1>
      <a:lt1>
        <a:sysClr val="window" lastClr="FFFFFF"/>
      </a:lt1>
      <a:dk2>
        <a:srgbClr val="006633"/>
      </a:dk2>
      <a:lt2>
        <a:srgbClr val="F5D400"/>
      </a:lt2>
      <a:accent1>
        <a:srgbClr val="8CD600"/>
      </a:accent1>
      <a:accent2>
        <a:srgbClr val="FF7800"/>
      </a:accent2>
      <a:accent3>
        <a:srgbClr val="004C90"/>
      </a:accent3>
      <a:accent4>
        <a:srgbClr val="0099FF"/>
      </a:accent4>
      <a:accent5>
        <a:srgbClr val="AD002B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006633"/>
        </a:dk2>
        <a:lt2>
          <a:srgbClr val="F5D400"/>
        </a:lt2>
        <a:accent1>
          <a:srgbClr val="8CD600"/>
        </a:accent1>
        <a:accent2>
          <a:srgbClr val="FF7800"/>
        </a:accent2>
        <a:accent3>
          <a:srgbClr val="FFFFFF"/>
        </a:accent3>
        <a:accent4>
          <a:srgbClr val="000000"/>
        </a:accent4>
        <a:accent5>
          <a:srgbClr val="C5E8AA"/>
        </a:accent5>
        <a:accent6>
          <a:srgbClr val="E76C00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Theme 2">
        <a:dk1>
          <a:srgbClr val="000000"/>
        </a:dk1>
        <a:lt1>
          <a:srgbClr val="FFFFFF"/>
        </a:lt1>
        <a:dk2>
          <a:srgbClr val="006633"/>
        </a:dk2>
        <a:lt2>
          <a:srgbClr val="F5D400"/>
        </a:lt2>
        <a:accent1>
          <a:srgbClr val="8CD600"/>
        </a:accent1>
        <a:accent2>
          <a:srgbClr val="FF7800"/>
        </a:accent2>
        <a:accent3>
          <a:srgbClr val="FFFFFF"/>
        </a:accent3>
        <a:accent4>
          <a:srgbClr val="000000"/>
        </a:accent4>
        <a:accent5>
          <a:srgbClr val="C5E8AA"/>
        </a:accent5>
        <a:accent6>
          <a:srgbClr val="E76C00"/>
        </a:accent6>
        <a:hlink>
          <a:srgbClr val="004C90"/>
        </a:hlink>
        <a:folHlink>
          <a:srgbClr val="AD002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128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Wingdings</vt:lpstr>
      <vt:lpstr>4_Office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Julie Schofield</dc:creator>
  <cp:lastModifiedBy>Michael Watts</cp:lastModifiedBy>
  <cp:revision>11</cp:revision>
  <dcterms:created xsi:type="dcterms:W3CDTF">2025-06-23T08:40:05Z</dcterms:created>
  <dcterms:modified xsi:type="dcterms:W3CDTF">2025-08-08T10:25:58Z</dcterms:modified>
</cp:coreProperties>
</file>